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jpg" ContentType="image/gif"/>
  <Override PartName="/ppt/media/image3.jpg" ContentType="image/gif"/>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handoutMasterIdLst>
    <p:handoutMasterId r:id="rId48"/>
  </p:handoutMasterIdLst>
  <p:sldIdLst>
    <p:sldId id="257" r:id="rId2"/>
    <p:sldId id="258" r:id="rId3"/>
    <p:sldId id="260" r:id="rId4"/>
    <p:sldId id="300" r:id="rId5"/>
    <p:sldId id="263" r:id="rId6"/>
    <p:sldId id="264" r:id="rId7"/>
    <p:sldId id="265" r:id="rId8"/>
    <p:sldId id="301" r:id="rId9"/>
    <p:sldId id="266" r:id="rId10"/>
    <p:sldId id="302" r:id="rId11"/>
    <p:sldId id="282" r:id="rId12"/>
    <p:sldId id="303" r:id="rId13"/>
    <p:sldId id="271" r:id="rId14"/>
    <p:sldId id="268" r:id="rId15"/>
    <p:sldId id="292" r:id="rId16"/>
    <p:sldId id="284" r:id="rId17"/>
    <p:sldId id="269" r:id="rId18"/>
    <p:sldId id="286" r:id="rId19"/>
    <p:sldId id="287" r:id="rId20"/>
    <p:sldId id="293" r:id="rId21"/>
    <p:sldId id="294" r:id="rId22"/>
    <p:sldId id="288" r:id="rId23"/>
    <p:sldId id="289" r:id="rId24"/>
    <p:sldId id="290" r:id="rId25"/>
    <p:sldId id="291" r:id="rId26"/>
    <p:sldId id="272" r:id="rId27"/>
    <p:sldId id="285" r:id="rId28"/>
    <p:sldId id="283" r:id="rId29"/>
    <p:sldId id="305" r:id="rId30"/>
    <p:sldId id="306" r:id="rId31"/>
    <p:sldId id="307" r:id="rId32"/>
    <p:sldId id="295" r:id="rId33"/>
    <p:sldId id="308" r:id="rId34"/>
    <p:sldId id="296" r:id="rId35"/>
    <p:sldId id="309" r:id="rId36"/>
    <p:sldId id="310" r:id="rId37"/>
    <p:sldId id="299" r:id="rId38"/>
    <p:sldId id="311" r:id="rId39"/>
    <p:sldId id="312" r:id="rId40"/>
    <p:sldId id="275" r:id="rId41"/>
    <p:sldId id="276" r:id="rId42"/>
    <p:sldId id="314" r:id="rId43"/>
    <p:sldId id="315" r:id="rId44"/>
    <p:sldId id="316" r:id="rId45"/>
    <p:sldId id="281"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45A730"/>
    <a:srgbClr val="EB6752"/>
    <a:srgbClr val="EBB350"/>
    <a:srgbClr val="C37FBE"/>
    <a:srgbClr val="9F6B9F"/>
    <a:srgbClr val="B35648"/>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6" autoAdjust="0"/>
    <p:restoredTop sz="86215" autoAdjust="0"/>
  </p:normalViewPr>
  <p:slideViewPr>
    <p:cSldViewPr snapToGrid="0">
      <p:cViewPr varScale="1">
        <p:scale>
          <a:sx n="95" d="100"/>
          <a:sy n="95" d="100"/>
        </p:scale>
        <p:origin x="1218" y="132"/>
      </p:cViewPr>
      <p:guideLst/>
    </p:cSldViewPr>
  </p:slideViewPr>
  <p:notesTextViewPr>
    <p:cViewPr>
      <p:scale>
        <a:sx n="1" d="1"/>
        <a:sy n="1" d="1"/>
      </p:scale>
      <p:origin x="0" y="0"/>
    </p:cViewPr>
  </p:notesTextViewPr>
  <p:notesViewPr>
    <p:cSldViewPr snapToGrid="0" showGuides="1">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2E21A7-D76B-405F-B8B3-59CFB6DD0FB8}" type="datetimeFigureOut">
              <a:rPr lang="zh-CN" altLang="en-US" smtClean="0"/>
              <a:t>2018/5/29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BB51BF-AA23-447D-93E3-E80349CB811D}" type="slidenum">
              <a:rPr lang="zh-CN" altLang="en-US" smtClean="0"/>
              <a:t>‹#›</a:t>
            </a:fld>
            <a:endParaRPr lang="zh-CN" altLang="en-US"/>
          </a:p>
        </p:txBody>
      </p:sp>
    </p:spTree>
    <p:extLst>
      <p:ext uri="{BB962C8B-B14F-4D97-AF65-F5344CB8AC3E}">
        <p14:creationId xmlns:p14="http://schemas.microsoft.com/office/powerpoint/2010/main" val="18575168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D3E278-2946-4B19-913C-089DEA6FBCDD}" type="datetimeFigureOut">
              <a:rPr lang="zh-CN" altLang="en-US" smtClean="0"/>
              <a:t>2018/5/29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E05EC-8B55-4B26-A861-56C584A78817}" type="slidenum">
              <a:rPr lang="zh-CN" altLang="en-US" smtClean="0"/>
              <a:t>‹#›</a:t>
            </a:fld>
            <a:endParaRPr lang="zh-CN" altLang="en-US"/>
          </a:p>
        </p:txBody>
      </p:sp>
    </p:spTree>
    <p:extLst>
      <p:ext uri="{BB962C8B-B14F-4D97-AF65-F5344CB8AC3E}">
        <p14:creationId xmlns:p14="http://schemas.microsoft.com/office/powerpoint/2010/main" val="1566129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1</a:t>
            </a:fld>
            <a:endParaRPr lang="zh-CN" altLang="en-US"/>
          </a:p>
        </p:txBody>
      </p:sp>
    </p:spTree>
    <p:extLst>
      <p:ext uri="{BB962C8B-B14F-4D97-AF65-F5344CB8AC3E}">
        <p14:creationId xmlns:p14="http://schemas.microsoft.com/office/powerpoint/2010/main" val="3090724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总体平稳 沟壑明显</a:t>
            </a:r>
            <a:endParaRPr lang="en-US" altLang="zh-CN" dirty="0" smtClean="0"/>
          </a:p>
          <a:p>
            <a:r>
              <a:rPr lang="zh-CN" altLang="en-US" dirty="0" smtClean="0"/>
              <a:t>可以用一天中某个时刻代表</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33184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最大值</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13</a:t>
            </a:fld>
            <a:endParaRPr lang="zh-CN" altLang="en-US"/>
          </a:p>
        </p:txBody>
      </p:sp>
    </p:spTree>
    <p:extLst>
      <p:ext uri="{BB962C8B-B14F-4D97-AF65-F5344CB8AC3E}">
        <p14:creationId xmlns:p14="http://schemas.microsoft.com/office/powerpoint/2010/main" val="3702417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第一部分的背景意义 在哪些地方有应用</a:t>
            </a:r>
            <a:r>
              <a:rPr lang="zh-CN" altLang="en-US" baseline="0" dirty="0" smtClean="0"/>
              <a:t> 我们的异常检测可以用在哪里 分别落实在三个具体的目标 </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50932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异常检测算法 加粗的部分 要单独开一页</a:t>
            </a:r>
            <a:r>
              <a:rPr lang="en-US" altLang="zh-CN" dirty="0" smtClean="0"/>
              <a:t>PPPPPT</a:t>
            </a:r>
            <a:r>
              <a:rPr lang="zh-CN" altLang="en-US" dirty="0" smtClean="0"/>
              <a:t>来讲</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16</a:t>
            </a:fld>
            <a:endParaRPr lang="zh-CN" altLang="en-US"/>
          </a:p>
        </p:txBody>
      </p:sp>
    </p:spTree>
    <p:extLst>
      <p:ext uri="{BB962C8B-B14F-4D97-AF65-F5344CB8AC3E}">
        <p14:creationId xmlns:p14="http://schemas.microsoft.com/office/powerpoint/2010/main" val="1336506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删</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17</a:t>
            </a:fld>
            <a:endParaRPr lang="zh-CN" altLang="en-US"/>
          </a:p>
        </p:txBody>
      </p:sp>
    </p:spTree>
    <p:extLst>
      <p:ext uri="{BB962C8B-B14F-4D97-AF65-F5344CB8AC3E}">
        <p14:creationId xmlns:p14="http://schemas.microsoft.com/office/powerpoint/2010/main" val="3955021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输入 输出 图换成输入输出曲线</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18</a:t>
            </a:fld>
            <a:endParaRPr lang="zh-CN" altLang="en-US"/>
          </a:p>
        </p:txBody>
      </p:sp>
    </p:spTree>
    <p:extLst>
      <p:ext uri="{BB962C8B-B14F-4D97-AF65-F5344CB8AC3E}">
        <p14:creationId xmlns:p14="http://schemas.microsoft.com/office/powerpoint/2010/main" val="128493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需要一个阈值 </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19</a:t>
            </a:fld>
            <a:endParaRPr lang="zh-CN" altLang="en-US"/>
          </a:p>
        </p:txBody>
      </p:sp>
    </p:spTree>
    <p:extLst>
      <p:ext uri="{BB962C8B-B14F-4D97-AF65-F5344CB8AC3E}">
        <p14:creationId xmlns:p14="http://schemas.microsoft.com/office/powerpoint/2010/main" val="110312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因为周围值很平</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57959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通过计算某点</a:t>
            </a:r>
            <a:r>
              <a:rPr lang="en-US" altLang="zh-CN" sz="1200" kern="1200" dirty="0" smtClean="0">
                <a:solidFill>
                  <a:schemeClr val="tx1"/>
                </a:solidFill>
                <a:effectLst/>
                <a:latin typeface="+mn-lt"/>
                <a:ea typeface="+mn-ea"/>
                <a:cs typeface="+mn-cs"/>
              </a:rPr>
              <a:t>p</a:t>
            </a:r>
            <a:r>
              <a:rPr lang="zh-CN" altLang="zh-CN" sz="1200" kern="1200" dirty="0" smtClean="0">
                <a:solidFill>
                  <a:schemeClr val="tx1"/>
                </a:solidFill>
                <a:effectLst/>
                <a:latin typeface="+mn-lt"/>
                <a:ea typeface="+mn-ea"/>
                <a:cs typeface="+mn-cs"/>
              </a:rPr>
              <a:t>的局部密度，使用局部离</a:t>
            </a:r>
            <a:r>
              <a:rPr lang="zh-CN" altLang="zh-CN" sz="1200" kern="1200" dirty="0" smtClean="0">
                <a:solidFill>
                  <a:schemeClr val="tx1"/>
                </a:solidFill>
                <a:effectLst/>
                <a:latin typeface="+mn-lt"/>
                <a:ea typeface="+mn-ea"/>
                <a:cs typeface="+mn-cs"/>
              </a:rPr>
              <a:t>群因子</a:t>
            </a:r>
            <a:r>
              <a:rPr lang="zh-CN" altLang="zh-CN" sz="1200" kern="1200" dirty="0" smtClean="0">
                <a:solidFill>
                  <a:schemeClr val="tx1"/>
                </a:solidFill>
                <a:effectLst/>
                <a:latin typeface="+mn-lt"/>
                <a:ea typeface="+mn-ea"/>
                <a:cs typeface="+mn-cs"/>
              </a:rPr>
              <a:t>来表示</a:t>
            </a:r>
            <a:r>
              <a:rPr lang="en-US" altLang="zh-CN" sz="1200" kern="1200" dirty="0" smtClean="0">
                <a:solidFill>
                  <a:schemeClr val="tx1"/>
                </a:solidFill>
                <a:effectLst/>
                <a:latin typeface="+mn-lt"/>
                <a:ea typeface="+mn-ea"/>
                <a:cs typeface="+mn-cs"/>
              </a:rPr>
              <a:t>p</a:t>
            </a:r>
            <a:r>
              <a:rPr lang="zh-CN" altLang="zh-CN" sz="1200" kern="1200" dirty="0" smtClean="0">
                <a:solidFill>
                  <a:schemeClr val="tx1"/>
                </a:solidFill>
                <a:effectLst/>
                <a:latin typeface="+mn-lt"/>
                <a:ea typeface="+mn-ea"/>
                <a:cs typeface="+mn-cs"/>
              </a:rPr>
              <a:t>的领域点的局部可达密度与</a:t>
            </a:r>
            <a:r>
              <a:rPr lang="en-US" altLang="zh-CN" sz="1200" kern="1200" dirty="0" smtClean="0">
                <a:solidFill>
                  <a:schemeClr val="tx1"/>
                </a:solidFill>
                <a:effectLst/>
                <a:latin typeface="+mn-lt"/>
                <a:ea typeface="+mn-ea"/>
                <a:cs typeface="+mn-cs"/>
              </a:rPr>
              <a:t>p</a:t>
            </a:r>
            <a:r>
              <a:rPr lang="zh-CN" altLang="zh-CN" sz="1200" kern="1200" dirty="0" smtClean="0">
                <a:solidFill>
                  <a:schemeClr val="tx1"/>
                </a:solidFill>
                <a:effectLst/>
                <a:latin typeface="+mn-lt"/>
                <a:ea typeface="+mn-ea"/>
                <a:cs typeface="+mn-cs"/>
              </a:rPr>
              <a:t>的局部可达密度之比的平均数来表征</a:t>
            </a:r>
            <a:r>
              <a:rPr lang="en-US" altLang="zh-CN" sz="1200" kern="1200" dirty="0" smtClean="0">
                <a:solidFill>
                  <a:schemeClr val="tx1"/>
                </a:solidFill>
                <a:effectLst/>
                <a:latin typeface="+mn-lt"/>
                <a:ea typeface="+mn-ea"/>
                <a:cs typeface="+mn-cs"/>
              </a:rPr>
              <a:t>p</a:t>
            </a:r>
            <a:r>
              <a:rPr lang="zh-CN" altLang="zh-CN" sz="1200" kern="1200" dirty="0" smtClean="0">
                <a:solidFill>
                  <a:schemeClr val="tx1"/>
                </a:solidFill>
                <a:effectLst/>
                <a:latin typeface="+mn-lt"/>
                <a:ea typeface="+mn-ea"/>
                <a:cs typeface="+mn-cs"/>
              </a:rPr>
              <a:t>是否与</a:t>
            </a:r>
            <a:r>
              <a:rPr lang="en-US" altLang="zh-CN" sz="1200" kern="1200" dirty="0" smtClean="0">
                <a:solidFill>
                  <a:schemeClr val="tx1"/>
                </a:solidFill>
                <a:effectLst/>
                <a:latin typeface="+mn-lt"/>
                <a:ea typeface="+mn-ea"/>
                <a:cs typeface="+mn-cs"/>
              </a:rPr>
              <a:t>p</a:t>
            </a:r>
            <a:r>
              <a:rPr lang="zh-CN" altLang="zh-CN" sz="1200" kern="1200" dirty="0" smtClean="0">
                <a:solidFill>
                  <a:schemeClr val="tx1"/>
                </a:solidFill>
                <a:effectLst/>
                <a:latin typeface="+mn-lt"/>
                <a:ea typeface="+mn-ea"/>
                <a:cs typeface="+mn-cs"/>
              </a:rPr>
              <a:t>邻域内的点为同一簇的可能性。如果这个比值远大于</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，则认为该点代表的日期为异常日期</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加个小标题</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22</a:t>
            </a:fld>
            <a:endParaRPr lang="zh-CN" altLang="en-US"/>
          </a:p>
        </p:txBody>
      </p:sp>
    </p:spTree>
    <p:extLst>
      <p:ext uri="{BB962C8B-B14F-4D97-AF65-F5344CB8AC3E}">
        <p14:creationId xmlns:p14="http://schemas.microsoft.com/office/powerpoint/2010/main" val="599968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结果图要改好</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23</a:t>
            </a:fld>
            <a:endParaRPr lang="zh-CN" altLang="en-US"/>
          </a:p>
        </p:txBody>
      </p:sp>
    </p:spTree>
    <p:extLst>
      <p:ext uri="{BB962C8B-B14F-4D97-AF65-F5344CB8AC3E}">
        <p14:creationId xmlns:p14="http://schemas.microsoft.com/office/powerpoint/2010/main" val="3925441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2</a:t>
            </a:fld>
            <a:endParaRPr lang="zh-CN" altLang="en-US"/>
          </a:p>
        </p:txBody>
      </p:sp>
    </p:spTree>
    <p:extLst>
      <p:ext uri="{BB962C8B-B14F-4D97-AF65-F5344CB8AC3E}">
        <p14:creationId xmlns:p14="http://schemas.microsoft.com/office/powerpoint/2010/main" val="1145226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异常突出程度 先拿量化的结果 </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28</a:t>
            </a:fld>
            <a:endParaRPr lang="zh-CN" altLang="en-US"/>
          </a:p>
        </p:txBody>
      </p:sp>
    </p:spTree>
    <p:extLst>
      <p:ext uri="{BB962C8B-B14F-4D97-AF65-F5344CB8AC3E}">
        <p14:creationId xmlns:p14="http://schemas.microsoft.com/office/powerpoint/2010/main" val="3641041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异常突出程度 先拿量化的结果 </a:t>
            </a:r>
            <a:endParaRPr lang="en-US" altLang="zh-CN" dirty="0" smtClean="0"/>
          </a:p>
          <a:p>
            <a:endParaRPr lang="en-US" altLang="zh-CN" dirty="0" smtClean="0"/>
          </a:p>
          <a:p>
            <a:pPr marL="228600" indent="-228600">
              <a:buAutoNum type="arabicPeriod"/>
            </a:pPr>
            <a:r>
              <a:rPr lang="zh-CN" altLang="en-US" dirty="0" smtClean="0"/>
              <a:t>都能检出</a:t>
            </a:r>
            <a:endParaRPr lang="en-US" altLang="zh-CN" dirty="0" smtClean="0"/>
          </a:p>
          <a:p>
            <a:pPr marL="228600" indent="-228600">
              <a:buAutoNum type="arabicPeriod"/>
            </a:pPr>
            <a:r>
              <a:rPr lang="zh-CN" altLang="en-US" dirty="0" smtClean="0"/>
              <a:t>差分单点 连续异常无法检出</a:t>
            </a:r>
            <a:endParaRPr lang="en-US" altLang="zh-CN" dirty="0" smtClean="0"/>
          </a:p>
          <a:p>
            <a:pPr marL="228600" indent="-228600">
              <a:buAutoNum type="arabicPeriod"/>
            </a:pPr>
            <a:r>
              <a:rPr lang="zh-CN" altLang="en-US" dirty="0" smtClean="0"/>
              <a:t>统计</a:t>
            </a:r>
            <a:r>
              <a:rPr lang="zh-CN" altLang="en-US" baseline="0" dirty="0" smtClean="0"/>
              <a:t> 数据量小</a:t>
            </a:r>
            <a:endParaRPr lang="en-US" altLang="zh-CN" baseline="0" dirty="0" smtClean="0"/>
          </a:p>
          <a:p>
            <a:pPr marL="228600" indent="-228600">
              <a:buAutoNum type="arabicPeriod"/>
            </a:pPr>
            <a:r>
              <a:rPr lang="zh-CN" altLang="en-US" baseline="0" dirty="0" smtClean="0"/>
              <a:t>最近邻的方法 解决大小</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61080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baseline="0" dirty="0" smtClean="0"/>
              <a:t>上述方法适用于单异常天，台风天异常值过大导致被覆盖</a:t>
            </a:r>
            <a:endParaRPr lang="en-US" altLang="zh-CN" baseline="0" dirty="0" smtClean="0"/>
          </a:p>
          <a:p>
            <a:pPr marL="228600" indent="-228600">
              <a:buAutoNum type="arabicPeriod"/>
            </a:pPr>
            <a:r>
              <a:rPr lang="zh-CN" altLang="en-US" baseline="0" dirty="0" smtClean="0"/>
              <a:t>局部地点出现了异常，而不是整体异常</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57189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总体平稳 沟壑明显</a:t>
            </a:r>
            <a:endParaRPr lang="en-US" altLang="zh-CN" dirty="0" smtClean="0"/>
          </a:p>
          <a:p>
            <a:r>
              <a:rPr lang="zh-CN" altLang="en-US" dirty="0" smtClean="0"/>
              <a:t>可以用一天中某个时刻代表</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81596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时间序列数据的应用需要一种可以考虑输入历史的新型拓扑结构。这时就可以应用 </a:t>
            </a:r>
            <a:r>
              <a:rPr lang="en-US" altLang="zh-CN" sz="1200" b="0" i="0" kern="1200" dirty="0" smtClean="0">
                <a:solidFill>
                  <a:schemeClr val="tx1"/>
                </a:solidFill>
                <a:effectLst/>
                <a:latin typeface="+mn-lt"/>
                <a:ea typeface="+mn-ea"/>
                <a:cs typeface="+mn-cs"/>
              </a:rPr>
              <a:t>RNN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RNN </a:t>
            </a:r>
            <a:r>
              <a:rPr lang="zh-CN" altLang="en-US" sz="1200" b="0" i="0" kern="1200" dirty="0" smtClean="0">
                <a:solidFill>
                  <a:schemeClr val="tx1"/>
                </a:solidFill>
                <a:effectLst/>
                <a:latin typeface="+mn-lt"/>
                <a:ea typeface="+mn-ea"/>
                <a:cs typeface="+mn-cs"/>
              </a:rPr>
              <a:t>能够通过反馈来维护内部记忆，所以它支持时间行为。在下面的示例中，会将隐藏层输出应用回隐藏层。网络保持前馈方式（先将输入应用于隐藏层，然后再应用于输出层），但 </a:t>
            </a:r>
            <a:r>
              <a:rPr lang="en-US" altLang="zh-CN" sz="1200" b="0" i="0" kern="1200" dirty="0" smtClean="0">
                <a:solidFill>
                  <a:schemeClr val="tx1"/>
                </a:solidFill>
                <a:effectLst/>
                <a:latin typeface="+mn-lt"/>
                <a:ea typeface="+mn-ea"/>
                <a:cs typeface="+mn-cs"/>
              </a:rPr>
              <a:t>RNN </a:t>
            </a:r>
            <a:r>
              <a:rPr lang="zh-CN" altLang="en-US" sz="1200" b="0" i="0" kern="1200" dirty="0" smtClean="0">
                <a:solidFill>
                  <a:schemeClr val="tx1"/>
                </a:solidFill>
                <a:effectLst/>
                <a:latin typeface="+mn-lt"/>
                <a:ea typeface="+mn-ea"/>
                <a:cs typeface="+mn-cs"/>
              </a:rPr>
              <a:t>通过上下文节点保持内部状态（这会影响后续输入上的隐藏层）</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删除</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32</a:t>
            </a:fld>
            <a:endParaRPr lang="zh-CN" altLang="en-US"/>
          </a:p>
        </p:txBody>
      </p:sp>
    </p:spTree>
    <p:extLst>
      <p:ext uri="{BB962C8B-B14F-4D97-AF65-F5344CB8AC3E}">
        <p14:creationId xmlns:p14="http://schemas.microsoft.com/office/powerpoint/2010/main" val="1710337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时间序列数据的应用需要一种可以考虑输入历史的新型拓扑结构。这时就可以应用 </a:t>
            </a:r>
            <a:r>
              <a:rPr lang="en-US" altLang="zh-CN" sz="1200" b="0" i="0" kern="1200" dirty="0" smtClean="0">
                <a:solidFill>
                  <a:schemeClr val="tx1"/>
                </a:solidFill>
                <a:effectLst/>
                <a:latin typeface="+mn-lt"/>
                <a:ea typeface="+mn-ea"/>
                <a:cs typeface="+mn-cs"/>
              </a:rPr>
              <a:t>RNN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RNN </a:t>
            </a:r>
            <a:r>
              <a:rPr lang="zh-CN" altLang="en-US" sz="1200" b="0" i="0" kern="1200" dirty="0" smtClean="0">
                <a:solidFill>
                  <a:schemeClr val="tx1"/>
                </a:solidFill>
                <a:effectLst/>
                <a:latin typeface="+mn-lt"/>
                <a:ea typeface="+mn-ea"/>
                <a:cs typeface="+mn-cs"/>
              </a:rPr>
              <a:t>能够通过反馈来维护内部记忆，所以它支持时间行为。在下面的示例中，会将隐藏层输出应用回隐藏层。网络保持前馈方式（先将输入应用于隐藏层，然后再应用于输出层），但 </a:t>
            </a:r>
            <a:r>
              <a:rPr lang="en-US" altLang="zh-CN" sz="1200" b="0" i="0" kern="1200" dirty="0" smtClean="0">
                <a:solidFill>
                  <a:schemeClr val="tx1"/>
                </a:solidFill>
                <a:effectLst/>
                <a:latin typeface="+mn-lt"/>
                <a:ea typeface="+mn-ea"/>
                <a:cs typeface="+mn-cs"/>
              </a:rPr>
              <a:t>RNN </a:t>
            </a:r>
            <a:r>
              <a:rPr lang="zh-CN" altLang="en-US" sz="1200" b="0" i="0" kern="1200" dirty="0" smtClean="0">
                <a:solidFill>
                  <a:schemeClr val="tx1"/>
                </a:solidFill>
                <a:effectLst/>
                <a:latin typeface="+mn-lt"/>
                <a:ea typeface="+mn-ea"/>
                <a:cs typeface="+mn-cs"/>
              </a:rPr>
              <a:t>通过上下文节点保持内部状态（这会影响后续输入上的隐藏层）。</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14053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训练集 单点？</a:t>
            </a:r>
            <a:r>
              <a:rPr lang="en-US" altLang="zh-CN" dirty="0" smtClean="0"/>
              <a:t>70% 15 % 15% </a:t>
            </a:r>
            <a:r>
              <a:rPr lang="zh-CN" altLang="en-US" dirty="0" smtClean="0"/>
              <a:t>时间预测  （具体到小时</a:t>
            </a:r>
            <a:r>
              <a:rPr lang="zh-CN" altLang="en-US" baseline="0" dirty="0" smtClean="0"/>
              <a:t> 可以检出来</a:t>
            </a:r>
            <a:r>
              <a:rPr lang="zh-CN" altLang="en-US" dirty="0" smtClean="0"/>
              <a:t>）</a:t>
            </a:r>
            <a:endParaRPr lang="en-US" altLang="zh-CN" dirty="0" smtClean="0"/>
          </a:p>
          <a:p>
            <a:endParaRPr lang="en-US" altLang="zh-CN" dirty="0" smtClean="0"/>
          </a:p>
          <a:p>
            <a:r>
              <a:rPr lang="zh-CN" altLang="en-US" dirty="0" smtClean="0"/>
              <a:t>补一个台风的实验</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34</a:t>
            </a:fld>
            <a:endParaRPr lang="zh-CN" altLang="en-US"/>
          </a:p>
        </p:txBody>
      </p:sp>
    </p:spTree>
    <p:extLst>
      <p:ext uri="{BB962C8B-B14F-4D97-AF65-F5344CB8AC3E}">
        <p14:creationId xmlns:p14="http://schemas.microsoft.com/office/powerpoint/2010/main" val="1070358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训练集 单点？</a:t>
            </a:r>
            <a:r>
              <a:rPr lang="en-US" altLang="zh-CN" dirty="0" smtClean="0"/>
              <a:t>70% 15 % 15% </a:t>
            </a:r>
            <a:r>
              <a:rPr lang="zh-CN" altLang="en-US" dirty="0" smtClean="0"/>
              <a:t>时间预测  （具体到小时</a:t>
            </a:r>
            <a:r>
              <a:rPr lang="zh-CN" altLang="en-US" baseline="0" dirty="0" smtClean="0"/>
              <a:t> 可以检出来</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7912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标题 图例哪一个时间点上的</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338303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标题 图例哪一个时间点上的</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37</a:t>
            </a:fld>
            <a:endParaRPr lang="zh-CN" altLang="en-US"/>
          </a:p>
        </p:txBody>
      </p:sp>
    </p:spTree>
    <p:extLst>
      <p:ext uri="{BB962C8B-B14F-4D97-AF65-F5344CB8AC3E}">
        <p14:creationId xmlns:p14="http://schemas.microsoft.com/office/powerpoint/2010/main" val="3807642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随着</a:t>
            </a:r>
            <a:r>
              <a:rPr lang="en-US" altLang="zh-CN" sz="1200" kern="1200" dirty="0" smtClean="0">
                <a:solidFill>
                  <a:schemeClr val="tx1"/>
                </a:solidFill>
                <a:effectLst/>
                <a:latin typeface="+mn-lt"/>
                <a:ea typeface="+mn-ea"/>
                <a:cs typeface="+mn-cs"/>
              </a:rPr>
              <a:t>GPS</a:t>
            </a:r>
            <a:r>
              <a:rPr lang="zh-CN" altLang="zh-CN" sz="1200" kern="1200" dirty="0" smtClean="0">
                <a:solidFill>
                  <a:schemeClr val="tx1"/>
                </a:solidFill>
                <a:effectLst/>
                <a:latin typeface="+mn-lt"/>
                <a:ea typeface="+mn-ea"/>
                <a:cs typeface="+mn-cs"/>
              </a:rPr>
              <a:t>定位，传感器网络和无线通信等应用的日益普及，越来越多的定位数据被收集和保存在应用服务器</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在地图的定位数据中，</a:t>
            </a:r>
            <a:r>
              <a:rPr lang="zh-CN" altLang="en-US" dirty="0" smtClean="0"/>
              <a:t>存在明显的时序性，</a:t>
            </a:r>
            <a:r>
              <a:rPr lang="zh-CN" altLang="zh-CN" sz="1200" kern="1200" dirty="0" smtClean="0">
                <a:solidFill>
                  <a:schemeClr val="tx1"/>
                </a:solidFill>
                <a:effectLst/>
                <a:latin typeface="+mn-lt"/>
                <a:ea typeface="+mn-ea"/>
                <a:cs typeface="+mn-cs"/>
              </a:rPr>
              <a:t>可以反映出当地的一些事件变化</a:t>
            </a:r>
            <a:r>
              <a:rPr lang="zh-CN" altLang="en-US" sz="1200" kern="1200" dirty="0" smtClean="0">
                <a:solidFill>
                  <a:schemeClr val="tx1"/>
                </a:solidFill>
                <a:effectLst/>
                <a:latin typeface="+mn-lt"/>
                <a:ea typeface="+mn-ea"/>
                <a:cs typeface="+mn-cs"/>
              </a:rPr>
              <a:t>，我们称之为时间序列</a:t>
            </a:r>
            <a:r>
              <a:rPr lang="zh-CN" altLang="zh-CN" sz="1200" kern="1200" dirty="0" smtClean="0">
                <a:solidFill>
                  <a:schemeClr val="tx1"/>
                </a:solidFill>
                <a:effectLst/>
                <a:latin typeface="+mn-lt"/>
                <a:ea typeface="+mn-ea"/>
                <a:cs typeface="+mn-cs"/>
              </a:rPr>
              <a:t>。在通常情况下，</a:t>
            </a:r>
            <a:r>
              <a:rPr lang="zh-CN" altLang="en-US" sz="1200" kern="1200" dirty="0" smtClean="0">
                <a:solidFill>
                  <a:schemeClr val="tx1"/>
                </a:solidFill>
                <a:effectLst/>
                <a:latin typeface="+mn-lt"/>
                <a:ea typeface="+mn-ea"/>
                <a:cs typeface="+mn-cs"/>
              </a:rPr>
              <a:t>时序数据</a:t>
            </a:r>
            <a:r>
              <a:rPr lang="zh-CN" altLang="zh-CN" sz="1200" kern="1200" dirty="0" smtClean="0">
                <a:solidFill>
                  <a:schemeClr val="tx1"/>
                </a:solidFill>
                <a:effectLst/>
                <a:latin typeface="+mn-lt"/>
                <a:ea typeface="+mn-ea"/>
                <a:cs typeface="+mn-cs"/>
              </a:rPr>
              <a:t>应该会服从一个规律变化。</a:t>
            </a:r>
            <a:r>
              <a:rPr lang="zh-CN" altLang="en-US" sz="1200" kern="1200" dirty="0" smtClean="0">
                <a:solidFill>
                  <a:schemeClr val="tx1"/>
                </a:solidFill>
                <a:effectLst/>
                <a:latin typeface="+mn-lt"/>
                <a:ea typeface="+mn-ea"/>
                <a:cs typeface="+mn-cs"/>
              </a:rPr>
              <a:t>比如在</a:t>
            </a:r>
            <a:r>
              <a:rPr lang="en-US" altLang="zh-CN" sz="1200" kern="1200" dirty="0" smtClean="0">
                <a:solidFill>
                  <a:schemeClr val="tx1"/>
                </a:solidFill>
                <a:effectLst/>
                <a:latin typeface="+mn-lt"/>
                <a:ea typeface="+mn-ea"/>
                <a:cs typeface="+mn-cs"/>
              </a:rPr>
              <a:t>PPT</a:t>
            </a:r>
            <a:r>
              <a:rPr lang="zh-CN" altLang="en-US" sz="1200" kern="1200" dirty="0" smtClean="0">
                <a:solidFill>
                  <a:schemeClr val="tx1"/>
                </a:solidFill>
                <a:effectLst/>
                <a:latin typeface="+mn-lt"/>
                <a:ea typeface="+mn-ea"/>
                <a:cs typeface="+mn-cs"/>
              </a:rPr>
              <a:t>上所展示的是北京市地区上下班时期滴滴打车的终端定位数据，我们可以清楚地发现早晨人们向工作区集中，晚上人们向住宅区集中。但如果发生了一些自然灾害或是交通限制，定位数据势必会较以往同时段的数值产生波动，本课题的目标即是捕捉到基于地图定位数据的时间序列的变化异常特征，从而在相似事件发生时可以及时做好有关准备。</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3</a:t>
            </a:fld>
            <a:endParaRPr lang="zh-CN" altLang="en-US"/>
          </a:p>
        </p:txBody>
      </p:sp>
    </p:spTree>
    <p:extLst>
      <p:ext uri="{BB962C8B-B14F-4D97-AF65-F5344CB8AC3E}">
        <p14:creationId xmlns:p14="http://schemas.microsoft.com/office/powerpoint/2010/main" val="1850932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标题 图例哪一个时间点上的</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768044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标题 图例哪一个时间点上的</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43497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只说了干啥</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42</a:t>
            </a:fld>
            <a:endParaRPr lang="zh-CN" altLang="en-US"/>
          </a:p>
        </p:txBody>
      </p:sp>
    </p:spTree>
    <p:extLst>
      <p:ext uri="{BB962C8B-B14F-4D97-AF65-F5344CB8AC3E}">
        <p14:creationId xmlns:p14="http://schemas.microsoft.com/office/powerpoint/2010/main" val="389529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随着</a:t>
            </a:r>
            <a:r>
              <a:rPr lang="en-US" altLang="zh-CN" sz="1200" kern="1200" dirty="0" smtClean="0">
                <a:solidFill>
                  <a:schemeClr val="tx1"/>
                </a:solidFill>
                <a:effectLst/>
                <a:latin typeface="+mn-lt"/>
                <a:ea typeface="+mn-ea"/>
                <a:cs typeface="+mn-cs"/>
              </a:rPr>
              <a:t>GPS</a:t>
            </a:r>
            <a:r>
              <a:rPr lang="zh-CN" altLang="zh-CN" sz="1200" kern="1200" dirty="0" smtClean="0">
                <a:solidFill>
                  <a:schemeClr val="tx1"/>
                </a:solidFill>
                <a:effectLst/>
                <a:latin typeface="+mn-lt"/>
                <a:ea typeface="+mn-ea"/>
                <a:cs typeface="+mn-cs"/>
              </a:rPr>
              <a:t>定位，传感器网络和无线通信等应用的日益普及，越来越多的定位数据被收集和保存在应用服务器</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在地图的定位数据中，</a:t>
            </a:r>
            <a:r>
              <a:rPr lang="zh-CN" altLang="en-US" dirty="0" smtClean="0"/>
              <a:t>存在明显的时序性，</a:t>
            </a:r>
            <a:r>
              <a:rPr lang="zh-CN" altLang="zh-CN" sz="1200" kern="1200" dirty="0" smtClean="0">
                <a:solidFill>
                  <a:schemeClr val="tx1"/>
                </a:solidFill>
                <a:effectLst/>
                <a:latin typeface="+mn-lt"/>
                <a:ea typeface="+mn-ea"/>
                <a:cs typeface="+mn-cs"/>
              </a:rPr>
              <a:t>可以反映出当地的一些事件变化</a:t>
            </a:r>
            <a:r>
              <a:rPr lang="zh-CN" altLang="en-US" sz="1200" kern="1200" dirty="0" smtClean="0">
                <a:solidFill>
                  <a:schemeClr val="tx1"/>
                </a:solidFill>
                <a:effectLst/>
                <a:latin typeface="+mn-lt"/>
                <a:ea typeface="+mn-ea"/>
                <a:cs typeface="+mn-cs"/>
              </a:rPr>
              <a:t>，我们称之为时间序列</a:t>
            </a:r>
            <a:r>
              <a:rPr lang="zh-CN" altLang="zh-CN" sz="1200" kern="1200" dirty="0" smtClean="0">
                <a:solidFill>
                  <a:schemeClr val="tx1"/>
                </a:solidFill>
                <a:effectLst/>
                <a:latin typeface="+mn-lt"/>
                <a:ea typeface="+mn-ea"/>
                <a:cs typeface="+mn-cs"/>
              </a:rPr>
              <a:t>。在通常情况下，</a:t>
            </a:r>
            <a:r>
              <a:rPr lang="zh-CN" altLang="en-US" sz="1200" kern="1200" dirty="0" smtClean="0">
                <a:solidFill>
                  <a:schemeClr val="tx1"/>
                </a:solidFill>
                <a:effectLst/>
                <a:latin typeface="+mn-lt"/>
                <a:ea typeface="+mn-ea"/>
                <a:cs typeface="+mn-cs"/>
              </a:rPr>
              <a:t>时序数据</a:t>
            </a:r>
            <a:r>
              <a:rPr lang="zh-CN" altLang="zh-CN" sz="1200" kern="1200" dirty="0" smtClean="0">
                <a:solidFill>
                  <a:schemeClr val="tx1"/>
                </a:solidFill>
                <a:effectLst/>
                <a:latin typeface="+mn-lt"/>
                <a:ea typeface="+mn-ea"/>
                <a:cs typeface="+mn-cs"/>
              </a:rPr>
              <a:t>应该会服从一个规律变化。</a:t>
            </a:r>
            <a:r>
              <a:rPr lang="zh-CN" altLang="en-US" sz="1200" kern="1200" dirty="0" smtClean="0">
                <a:solidFill>
                  <a:schemeClr val="tx1"/>
                </a:solidFill>
                <a:effectLst/>
                <a:latin typeface="+mn-lt"/>
                <a:ea typeface="+mn-ea"/>
                <a:cs typeface="+mn-cs"/>
              </a:rPr>
              <a:t>比如在</a:t>
            </a:r>
            <a:r>
              <a:rPr lang="en-US" altLang="zh-CN" sz="1200" kern="1200" dirty="0" smtClean="0">
                <a:solidFill>
                  <a:schemeClr val="tx1"/>
                </a:solidFill>
                <a:effectLst/>
                <a:latin typeface="+mn-lt"/>
                <a:ea typeface="+mn-ea"/>
                <a:cs typeface="+mn-cs"/>
              </a:rPr>
              <a:t>PPT</a:t>
            </a:r>
            <a:r>
              <a:rPr lang="zh-CN" altLang="en-US" sz="1200" kern="1200" dirty="0" smtClean="0">
                <a:solidFill>
                  <a:schemeClr val="tx1"/>
                </a:solidFill>
                <a:effectLst/>
                <a:latin typeface="+mn-lt"/>
                <a:ea typeface="+mn-ea"/>
                <a:cs typeface="+mn-cs"/>
              </a:rPr>
              <a:t>上所展示的是北京市地区上下班时期滴滴打车的终端定位数据，我们可以清楚地发现早晨人们向工作区集中，晚上人们向住宅区集中。但如果发生了一些自然灾害或是交通限制，定位数据势必会较以往同时段的数值产生波动，本课题的目标即是捕捉到基于地图定位数据的时间序列的变化异常特征，从而在相似事件发生时可以及时做好有关准备。</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00288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对数据进行进一步分析</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7</a:t>
            </a:fld>
            <a:endParaRPr lang="zh-CN" altLang="en-US"/>
          </a:p>
        </p:txBody>
      </p:sp>
    </p:spTree>
    <p:extLst>
      <p:ext uri="{BB962C8B-B14F-4D97-AF65-F5344CB8AC3E}">
        <p14:creationId xmlns:p14="http://schemas.microsoft.com/office/powerpoint/2010/main" val="2677608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分析改成曲线</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53454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每一天没啥变化</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9</a:t>
            </a:fld>
            <a:endParaRPr lang="zh-CN" altLang="en-US"/>
          </a:p>
        </p:txBody>
      </p:sp>
    </p:spTree>
    <p:extLst>
      <p:ext uri="{BB962C8B-B14F-4D97-AF65-F5344CB8AC3E}">
        <p14:creationId xmlns:p14="http://schemas.microsoft.com/office/powerpoint/2010/main" val="2912777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每一天没啥变化</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92858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总体平稳 沟壑明显</a:t>
            </a:r>
            <a:endParaRPr lang="en-US" altLang="zh-CN" dirty="0" smtClean="0"/>
          </a:p>
          <a:p>
            <a:r>
              <a:rPr lang="zh-CN" altLang="en-US" dirty="0" smtClean="0"/>
              <a:t>可以用一天中某个时刻代表</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11</a:t>
            </a:fld>
            <a:endParaRPr lang="zh-CN" altLang="en-US"/>
          </a:p>
        </p:txBody>
      </p:sp>
    </p:spTree>
    <p:extLst>
      <p:ext uri="{BB962C8B-B14F-4D97-AF65-F5344CB8AC3E}">
        <p14:creationId xmlns:p14="http://schemas.microsoft.com/office/powerpoint/2010/main" val="2079871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1" y="3602037"/>
            <a:ext cx="9144000" cy="1655763"/>
          </a:xfrm>
        </p:spPr>
        <p:txBody>
          <a:bodyPr/>
          <a:lstStyle>
            <a:lvl1pPr marL="0" indent="0" algn="ctr">
              <a:buNone/>
              <a:defRPr sz="2400"/>
            </a:lvl1pPr>
            <a:lvl2pPr marL="457183" indent="0" algn="ctr">
              <a:buNone/>
              <a:defRPr sz="2000"/>
            </a:lvl2pPr>
            <a:lvl3pPr marL="914368" indent="0" algn="ctr">
              <a:buNone/>
              <a:defRPr sz="1800"/>
            </a:lvl3pPr>
            <a:lvl4pPr marL="1371552" indent="0" algn="ctr">
              <a:buNone/>
              <a:defRPr sz="1600"/>
            </a:lvl4pPr>
            <a:lvl5pPr marL="1828737" indent="0" algn="ctr">
              <a:buNone/>
              <a:defRPr sz="1600"/>
            </a:lvl5pPr>
            <a:lvl6pPr marL="2285920" indent="0" algn="ctr">
              <a:buNone/>
              <a:defRPr sz="1600"/>
            </a:lvl6pPr>
            <a:lvl7pPr marL="2743103" indent="0" algn="ctr">
              <a:buNone/>
              <a:defRPr sz="1600"/>
            </a:lvl7pPr>
            <a:lvl8pPr marL="3200288" indent="0" algn="ctr">
              <a:buNone/>
              <a:defRPr sz="1600"/>
            </a:lvl8pPr>
            <a:lvl9pPr marL="3657473"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2018/5/29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41362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2018/5/29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23482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7"/>
            <a:ext cx="2628900" cy="581183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5" y="365127"/>
            <a:ext cx="7734300" cy="581183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2018/5/29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64663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标题和内容">
    <p:bg>
      <p:bgPr>
        <a:gradFill>
          <a:gsLst>
            <a:gs pos="0">
              <a:schemeClr val="bg1">
                <a:lumMod val="50000"/>
              </a:schemeClr>
            </a:gs>
            <a:gs pos="100000">
              <a:schemeClr val="tx1">
                <a:lumMod val="85000"/>
                <a:lumOff val="15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954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2018/5/29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13930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3" indent="0">
              <a:buNone/>
              <a:defRPr sz="2000">
                <a:solidFill>
                  <a:schemeClr val="tx1">
                    <a:tint val="75000"/>
                  </a:schemeClr>
                </a:solidFill>
              </a:defRPr>
            </a:lvl2pPr>
            <a:lvl3pPr marL="914368" indent="0">
              <a:buNone/>
              <a:defRPr sz="1800">
                <a:solidFill>
                  <a:schemeClr val="tx1">
                    <a:tint val="75000"/>
                  </a:schemeClr>
                </a:solidFill>
              </a:defRPr>
            </a:lvl3pPr>
            <a:lvl4pPr marL="1371552" indent="0">
              <a:buNone/>
              <a:defRPr sz="1600">
                <a:solidFill>
                  <a:schemeClr val="tx1">
                    <a:tint val="75000"/>
                  </a:schemeClr>
                </a:solidFill>
              </a:defRPr>
            </a:lvl4pPr>
            <a:lvl5pPr marL="1828737" indent="0">
              <a:buNone/>
              <a:defRPr sz="1600">
                <a:solidFill>
                  <a:schemeClr val="tx1">
                    <a:tint val="75000"/>
                  </a:schemeClr>
                </a:solidFill>
              </a:defRPr>
            </a:lvl5pPr>
            <a:lvl6pPr marL="2285920" indent="0">
              <a:buNone/>
              <a:defRPr sz="1600">
                <a:solidFill>
                  <a:schemeClr val="tx1">
                    <a:tint val="75000"/>
                  </a:schemeClr>
                </a:solidFill>
              </a:defRPr>
            </a:lvl6pPr>
            <a:lvl7pPr marL="2743103" indent="0">
              <a:buNone/>
              <a:defRPr sz="1600">
                <a:solidFill>
                  <a:schemeClr val="tx1">
                    <a:tint val="75000"/>
                  </a:schemeClr>
                </a:solidFill>
              </a:defRPr>
            </a:lvl7pPr>
            <a:lvl8pPr marL="3200288" indent="0">
              <a:buNone/>
              <a:defRPr sz="1600">
                <a:solidFill>
                  <a:schemeClr val="tx1">
                    <a:tint val="75000"/>
                  </a:schemeClr>
                </a:solidFill>
              </a:defRPr>
            </a:lvl8pPr>
            <a:lvl9pPr marL="3657473"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2018/5/29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22126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2018/5/29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0297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3" indent="0">
              <a:buNone/>
              <a:defRPr sz="2000" b="1"/>
            </a:lvl2pPr>
            <a:lvl3pPr marL="914368" indent="0">
              <a:buNone/>
              <a:defRPr sz="1800" b="1"/>
            </a:lvl3pPr>
            <a:lvl4pPr marL="1371552" indent="0">
              <a:buNone/>
              <a:defRPr sz="1600" b="1"/>
            </a:lvl4pPr>
            <a:lvl5pPr marL="1828737" indent="0">
              <a:buNone/>
              <a:defRPr sz="1600" b="1"/>
            </a:lvl5pPr>
            <a:lvl6pPr marL="2285920" indent="0">
              <a:buNone/>
              <a:defRPr sz="1600" b="1"/>
            </a:lvl6pPr>
            <a:lvl7pPr marL="2743103" indent="0">
              <a:buNone/>
              <a:defRPr sz="1600" b="1"/>
            </a:lvl7pPr>
            <a:lvl8pPr marL="3200288" indent="0">
              <a:buNone/>
              <a:defRPr sz="1600" b="1"/>
            </a:lvl8pPr>
            <a:lvl9pPr marL="3657473"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9" y="2505077"/>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5" y="1681163"/>
            <a:ext cx="5183188" cy="823912"/>
          </a:xfrm>
        </p:spPr>
        <p:txBody>
          <a:bodyPr anchor="b"/>
          <a:lstStyle>
            <a:lvl1pPr marL="0" indent="0">
              <a:buNone/>
              <a:defRPr sz="2400" b="1"/>
            </a:lvl1pPr>
            <a:lvl2pPr marL="457183" indent="0">
              <a:buNone/>
              <a:defRPr sz="2000" b="1"/>
            </a:lvl2pPr>
            <a:lvl3pPr marL="914368" indent="0">
              <a:buNone/>
              <a:defRPr sz="1800" b="1"/>
            </a:lvl3pPr>
            <a:lvl4pPr marL="1371552" indent="0">
              <a:buNone/>
              <a:defRPr sz="1600" b="1"/>
            </a:lvl4pPr>
            <a:lvl5pPr marL="1828737" indent="0">
              <a:buNone/>
              <a:defRPr sz="1600" b="1"/>
            </a:lvl5pPr>
            <a:lvl6pPr marL="2285920" indent="0">
              <a:buNone/>
              <a:defRPr sz="1600" b="1"/>
            </a:lvl6pPr>
            <a:lvl7pPr marL="2743103" indent="0">
              <a:buNone/>
              <a:defRPr sz="1600" b="1"/>
            </a:lvl7pPr>
            <a:lvl8pPr marL="3200288" indent="0">
              <a:buNone/>
              <a:defRPr sz="1600" b="1"/>
            </a:lvl8pPr>
            <a:lvl9pPr marL="3657473"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5" y="2505077"/>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2018/5/29</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93488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2018/5/29</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73493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2018/5/29</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23509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9"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3"/>
            <a:ext cx="3932237" cy="3811588"/>
          </a:xfrm>
        </p:spPr>
        <p:txBody>
          <a:bodyPr/>
          <a:lstStyle>
            <a:lvl1pPr marL="0" indent="0">
              <a:buNone/>
              <a:defRPr sz="1600"/>
            </a:lvl1pPr>
            <a:lvl2pPr marL="457183" indent="0">
              <a:buNone/>
              <a:defRPr sz="1400"/>
            </a:lvl2pPr>
            <a:lvl3pPr marL="914368" indent="0">
              <a:buNone/>
              <a:defRPr sz="1200"/>
            </a:lvl3pPr>
            <a:lvl4pPr marL="1371552" indent="0">
              <a:buNone/>
              <a:defRPr sz="1000"/>
            </a:lvl4pPr>
            <a:lvl5pPr marL="1828737" indent="0">
              <a:buNone/>
              <a:defRPr sz="1000"/>
            </a:lvl5pPr>
            <a:lvl6pPr marL="2285920" indent="0">
              <a:buNone/>
              <a:defRPr sz="1000"/>
            </a:lvl6pPr>
            <a:lvl7pPr marL="2743103" indent="0">
              <a:buNone/>
              <a:defRPr sz="1000"/>
            </a:lvl7pPr>
            <a:lvl8pPr marL="3200288" indent="0">
              <a:buNone/>
              <a:defRPr sz="1000"/>
            </a:lvl8pPr>
            <a:lvl9pPr marL="3657473"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2018/5/29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20392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9" y="987428"/>
            <a:ext cx="6172200" cy="4873625"/>
          </a:xfrm>
        </p:spPr>
        <p:txBody>
          <a:bodyPr anchor="t"/>
          <a:lstStyle>
            <a:lvl1pPr marL="0" indent="0">
              <a:buNone/>
              <a:defRPr sz="3200"/>
            </a:lvl1pPr>
            <a:lvl2pPr marL="457183" indent="0">
              <a:buNone/>
              <a:defRPr sz="2800"/>
            </a:lvl2pPr>
            <a:lvl3pPr marL="914368" indent="0">
              <a:buNone/>
              <a:defRPr sz="2400"/>
            </a:lvl3pPr>
            <a:lvl4pPr marL="1371552" indent="0">
              <a:buNone/>
              <a:defRPr sz="2000"/>
            </a:lvl4pPr>
            <a:lvl5pPr marL="1828737" indent="0">
              <a:buNone/>
              <a:defRPr sz="2000"/>
            </a:lvl5pPr>
            <a:lvl6pPr marL="2285920" indent="0">
              <a:buNone/>
              <a:defRPr sz="2000"/>
            </a:lvl6pPr>
            <a:lvl7pPr marL="2743103" indent="0">
              <a:buNone/>
              <a:defRPr sz="2000"/>
            </a:lvl7pPr>
            <a:lvl8pPr marL="3200288" indent="0">
              <a:buNone/>
              <a:defRPr sz="2000"/>
            </a:lvl8pPr>
            <a:lvl9pPr marL="3657473"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3"/>
            <a:ext cx="3932237" cy="3811588"/>
          </a:xfrm>
        </p:spPr>
        <p:txBody>
          <a:bodyPr/>
          <a:lstStyle>
            <a:lvl1pPr marL="0" indent="0">
              <a:buNone/>
              <a:defRPr sz="1600"/>
            </a:lvl1pPr>
            <a:lvl2pPr marL="457183" indent="0">
              <a:buNone/>
              <a:defRPr sz="1400"/>
            </a:lvl2pPr>
            <a:lvl3pPr marL="914368" indent="0">
              <a:buNone/>
              <a:defRPr sz="1200"/>
            </a:lvl3pPr>
            <a:lvl4pPr marL="1371552" indent="0">
              <a:buNone/>
              <a:defRPr sz="1000"/>
            </a:lvl4pPr>
            <a:lvl5pPr marL="1828737" indent="0">
              <a:buNone/>
              <a:defRPr sz="1000"/>
            </a:lvl5pPr>
            <a:lvl6pPr marL="2285920" indent="0">
              <a:buNone/>
              <a:defRPr sz="1000"/>
            </a:lvl6pPr>
            <a:lvl7pPr marL="2743103" indent="0">
              <a:buNone/>
              <a:defRPr sz="1000"/>
            </a:lvl7pPr>
            <a:lvl8pPr marL="3200288" indent="0">
              <a:buNone/>
              <a:defRPr sz="1000"/>
            </a:lvl8pPr>
            <a:lvl9pPr marL="3657473"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2018/5/29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97048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10"/>
            <a:fld id="{BD81D40A-B933-465E-9F2B-01AED5A537F7}" type="datetimeFigureOut">
              <a:rPr lang="zh-CN" altLang="en-US" smtClean="0">
                <a:solidFill>
                  <a:prstClr val="black">
                    <a:tint val="75000"/>
                  </a:prstClr>
                </a:solidFill>
              </a:rPr>
              <a:pPr defTabSz="914210"/>
              <a:t>2018/5/29</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10"/>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10"/>
            <a:fld id="{01A45D48-9E02-4087-98A0-90B5F49F96B3}" type="slidenum">
              <a:rPr lang="zh-CN" altLang="en-US" smtClean="0">
                <a:solidFill>
                  <a:prstClr val="black">
                    <a:tint val="75000"/>
                  </a:prstClr>
                </a:solidFill>
              </a:rPr>
              <a:pPr defTabSz="914210"/>
              <a:t>‹#›</a:t>
            </a:fld>
            <a:endParaRPr lang="zh-CN" altLang="en-US">
              <a:solidFill>
                <a:prstClr val="black">
                  <a:tint val="75000"/>
                </a:prstClr>
              </a:solidFill>
            </a:endParaRPr>
          </a:p>
        </p:txBody>
      </p:sp>
    </p:spTree>
    <p:extLst>
      <p:ext uri="{BB962C8B-B14F-4D97-AF65-F5344CB8AC3E}">
        <p14:creationId xmlns:p14="http://schemas.microsoft.com/office/powerpoint/2010/main" val="5904923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36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2" indent="-228592" algn="l" defTabSz="91436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6" indent="-228592" algn="l" defTabSz="91436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9" indent="-228592" algn="l" defTabSz="91436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44"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29"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12"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96"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80"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64"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8" rtl="0" eaLnBrk="1" latinLnBrk="0" hangingPunct="1">
        <a:defRPr sz="1800" kern="1200">
          <a:solidFill>
            <a:schemeClr val="tx1"/>
          </a:solidFill>
          <a:latin typeface="+mn-lt"/>
          <a:ea typeface="+mn-ea"/>
          <a:cs typeface="+mn-cs"/>
        </a:defRPr>
      </a:lvl1pPr>
      <a:lvl2pPr marL="457183" algn="l" defTabSz="914368" rtl="0" eaLnBrk="1" latinLnBrk="0" hangingPunct="1">
        <a:defRPr sz="1800" kern="1200">
          <a:solidFill>
            <a:schemeClr val="tx1"/>
          </a:solidFill>
          <a:latin typeface="+mn-lt"/>
          <a:ea typeface="+mn-ea"/>
          <a:cs typeface="+mn-cs"/>
        </a:defRPr>
      </a:lvl2pPr>
      <a:lvl3pPr marL="914368" algn="l" defTabSz="914368" rtl="0" eaLnBrk="1" latinLnBrk="0" hangingPunct="1">
        <a:defRPr sz="1800" kern="1200">
          <a:solidFill>
            <a:schemeClr val="tx1"/>
          </a:solidFill>
          <a:latin typeface="+mn-lt"/>
          <a:ea typeface="+mn-ea"/>
          <a:cs typeface="+mn-cs"/>
        </a:defRPr>
      </a:lvl3pPr>
      <a:lvl4pPr marL="1371552" algn="l" defTabSz="914368" rtl="0" eaLnBrk="1" latinLnBrk="0" hangingPunct="1">
        <a:defRPr sz="1800" kern="1200">
          <a:solidFill>
            <a:schemeClr val="tx1"/>
          </a:solidFill>
          <a:latin typeface="+mn-lt"/>
          <a:ea typeface="+mn-ea"/>
          <a:cs typeface="+mn-cs"/>
        </a:defRPr>
      </a:lvl4pPr>
      <a:lvl5pPr marL="1828737" algn="l" defTabSz="914368" rtl="0" eaLnBrk="1" latinLnBrk="0" hangingPunct="1">
        <a:defRPr sz="1800" kern="1200">
          <a:solidFill>
            <a:schemeClr val="tx1"/>
          </a:solidFill>
          <a:latin typeface="+mn-lt"/>
          <a:ea typeface="+mn-ea"/>
          <a:cs typeface="+mn-cs"/>
        </a:defRPr>
      </a:lvl5pPr>
      <a:lvl6pPr marL="2285920" algn="l" defTabSz="914368" rtl="0" eaLnBrk="1" latinLnBrk="0" hangingPunct="1">
        <a:defRPr sz="1800" kern="1200">
          <a:solidFill>
            <a:schemeClr val="tx1"/>
          </a:solidFill>
          <a:latin typeface="+mn-lt"/>
          <a:ea typeface="+mn-ea"/>
          <a:cs typeface="+mn-cs"/>
        </a:defRPr>
      </a:lvl6pPr>
      <a:lvl7pPr marL="2743103" algn="l" defTabSz="914368" rtl="0" eaLnBrk="1" latinLnBrk="0" hangingPunct="1">
        <a:defRPr sz="1800" kern="1200">
          <a:solidFill>
            <a:schemeClr val="tx1"/>
          </a:solidFill>
          <a:latin typeface="+mn-lt"/>
          <a:ea typeface="+mn-ea"/>
          <a:cs typeface="+mn-cs"/>
        </a:defRPr>
      </a:lvl7pPr>
      <a:lvl8pPr marL="3200288" algn="l" defTabSz="914368" rtl="0" eaLnBrk="1" latinLnBrk="0" hangingPunct="1">
        <a:defRPr sz="1800" kern="1200">
          <a:solidFill>
            <a:schemeClr val="tx1"/>
          </a:solidFill>
          <a:latin typeface="+mn-lt"/>
          <a:ea typeface="+mn-ea"/>
          <a:cs typeface="+mn-cs"/>
        </a:defRPr>
      </a:lvl8pPr>
      <a:lvl9pPr marL="3657473" algn="l" defTabSz="91436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jp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23.jpg"/><Relationship Id="rId4" Type="http://schemas.openxmlformats.org/officeDocument/2006/relationships/image" Target="../media/image22.jp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5.jp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6.jp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28.jpg"/><Relationship Id="rId4" Type="http://schemas.openxmlformats.org/officeDocument/2006/relationships/image" Target="../media/image27.jp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9.jp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0.jp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4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0" name="文本框 9"/>
          <p:cNvSpPr txBox="1"/>
          <p:nvPr/>
        </p:nvSpPr>
        <p:spPr>
          <a:xfrm>
            <a:off x="1803065" y="3146821"/>
            <a:ext cx="8630412" cy="666786"/>
          </a:xfrm>
          <a:prstGeom prst="rect">
            <a:avLst/>
          </a:prstGeom>
          <a:noFill/>
        </p:spPr>
        <p:txBody>
          <a:bodyPr wrap="square" rtlCol="0">
            <a:spAutoFit/>
          </a:bodyPr>
          <a:lstStyle/>
          <a:p>
            <a:pPr algn="ctr" defTabSz="914210"/>
            <a:r>
              <a:rPr lang="zh-CN" altLang="en-US" sz="3733" dirty="0">
                <a:solidFill>
                  <a:prstClr val="white"/>
                </a:solidFill>
                <a:latin typeface="等线" panose="02010600030101010101" pitchFamily="2" charset="-122"/>
                <a:ea typeface="等线" panose="02010600030101010101" pitchFamily="2" charset="-122"/>
              </a:rPr>
              <a:t>基于腾讯定位数据的异常事件检测算法</a:t>
            </a:r>
          </a:p>
        </p:txBody>
      </p:sp>
      <p:cxnSp>
        <p:nvCxnSpPr>
          <p:cNvPr id="12" name="直接连接符 11"/>
          <p:cNvCxnSpPr/>
          <p:nvPr/>
        </p:nvCxnSpPr>
        <p:spPr>
          <a:xfrm>
            <a:off x="1912114" y="3857059"/>
            <a:ext cx="8226497" cy="0"/>
          </a:xfrm>
          <a:prstGeom prst="line">
            <a:avLst/>
          </a:prstGeom>
          <a:ln>
            <a:solidFill>
              <a:srgbClr val="FF9F03"/>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rot="5400000">
            <a:off x="1014253" y="3706744"/>
            <a:ext cx="426064" cy="726697"/>
            <a:chOff x="1101213" y="3274809"/>
            <a:chExt cx="319548" cy="545023"/>
          </a:xfrm>
        </p:grpSpPr>
        <p:sp>
          <p:nvSpPr>
            <p:cNvPr id="21" name="直角三角形 20"/>
            <p:cNvSpPr/>
            <p:nvPr/>
          </p:nvSpPr>
          <p:spPr>
            <a:xfrm>
              <a:off x="1101213" y="3274809"/>
              <a:ext cx="167148" cy="392623"/>
            </a:xfrm>
            <a:prstGeom prst="rtTriangle">
              <a:avLst/>
            </a:prstGeom>
            <a:solidFill>
              <a:srgbClr val="9F6B9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22" name="直角三角形 21"/>
            <p:cNvSpPr/>
            <p:nvPr/>
          </p:nvSpPr>
          <p:spPr>
            <a:xfrm rot="2483513">
              <a:off x="1253613" y="3427209"/>
              <a:ext cx="167148" cy="392623"/>
            </a:xfrm>
            <a:prstGeom prst="rtTriangle">
              <a:avLst/>
            </a:prstGeom>
            <a:solidFill>
              <a:srgbClr val="45A73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grpSp>
      <p:grpSp>
        <p:nvGrpSpPr>
          <p:cNvPr id="26" name="组合 25"/>
          <p:cNvGrpSpPr/>
          <p:nvPr/>
        </p:nvGrpSpPr>
        <p:grpSpPr>
          <a:xfrm rot="16200000">
            <a:off x="10711925" y="3305208"/>
            <a:ext cx="426064" cy="726697"/>
            <a:chOff x="1101213" y="3274809"/>
            <a:chExt cx="319548" cy="545023"/>
          </a:xfrm>
        </p:grpSpPr>
        <p:sp>
          <p:nvSpPr>
            <p:cNvPr id="27" name="直角三角形 26"/>
            <p:cNvSpPr/>
            <p:nvPr/>
          </p:nvSpPr>
          <p:spPr>
            <a:xfrm>
              <a:off x="1101213" y="3274809"/>
              <a:ext cx="167148" cy="392623"/>
            </a:xfrm>
            <a:prstGeom prst="rtTriangle">
              <a:avLst/>
            </a:prstGeom>
            <a:solidFill>
              <a:srgbClr val="EB675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28" name="直角三角形 27"/>
            <p:cNvSpPr/>
            <p:nvPr/>
          </p:nvSpPr>
          <p:spPr>
            <a:xfrm rot="2483513">
              <a:off x="1253613" y="3427209"/>
              <a:ext cx="167148" cy="392623"/>
            </a:xfrm>
            <a:prstGeom prst="rtTriangle">
              <a:avLst/>
            </a:prstGeom>
            <a:solidFill>
              <a:srgbClr val="FF9F0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grpSp>
      <p:cxnSp>
        <p:nvCxnSpPr>
          <p:cNvPr id="35" name="直接连接符 34"/>
          <p:cNvCxnSpPr/>
          <p:nvPr/>
        </p:nvCxnSpPr>
        <p:spPr>
          <a:xfrm flipH="1">
            <a:off x="855641" y="1970459"/>
            <a:ext cx="1056473" cy="1799696"/>
          </a:xfrm>
          <a:prstGeom prst="line">
            <a:avLst/>
          </a:prstGeom>
          <a:ln>
            <a:solidFill>
              <a:srgbClr val="9F6B9F"/>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19107" y="666308"/>
            <a:ext cx="1181065" cy="2011939"/>
          </a:xfrm>
          <a:prstGeom prst="line">
            <a:avLst/>
          </a:prstGeom>
          <a:ln>
            <a:solidFill>
              <a:srgbClr val="45A73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9218258" y="4079924"/>
            <a:ext cx="1056473" cy="1799696"/>
          </a:xfrm>
          <a:prstGeom prst="line">
            <a:avLst/>
          </a:prstGeom>
          <a:ln>
            <a:solidFill>
              <a:srgbClr val="EB6752"/>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10295926" y="2239428"/>
            <a:ext cx="1409229" cy="2400616"/>
          </a:xfrm>
          <a:prstGeom prst="line">
            <a:avLst/>
          </a:prstGeom>
          <a:ln>
            <a:solidFill>
              <a:srgbClr val="EBB350"/>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4914886" y="4989969"/>
            <a:ext cx="2406770" cy="954107"/>
          </a:xfrm>
          <a:prstGeom prst="rect">
            <a:avLst/>
          </a:prstGeom>
          <a:noFill/>
        </p:spPr>
        <p:txBody>
          <a:bodyPr wrap="square" rtlCol="0">
            <a:spAutoFit/>
          </a:bodyPr>
          <a:lstStyle/>
          <a:p>
            <a:pPr algn="ctr"/>
            <a:r>
              <a:rPr lang="zh-CN" altLang="en-US" sz="2800" dirty="0" smtClean="0">
                <a:solidFill>
                  <a:prstClr val="white"/>
                </a:solidFill>
                <a:latin typeface="等线" panose="02010600030101010101" pitchFamily="2" charset="-122"/>
                <a:ea typeface="等线" panose="02010600030101010101" pitchFamily="2" charset="-122"/>
              </a:rPr>
              <a:t>林文鼎</a:t>
            </a:r>
            <a:endParaRPr lang="en-US" altLang="zh-CN" sz="2800" dirty="0" smtClean="0">
              <a:solidFill>
                <a:prstClr val="white"/>
              </a:solidFill>
              <a:latin typeface="等线" panose="02010600030101010101" pitchFamily="2" charset="-122"/>
              <a:ea typeface="等线" panose="02010600030101010101" pitchFamily="2" charset="-122"/>
            </a:endParaRPr>
          </a:p>
          <a:p>
            <a:pPr algn="ctr"/>
            <a:r>
              <a:rPr lang="en-US" altLang="zh-CN" sz="2800" dirty="0" smtClean="0">
                <a:solidFill>
                  <a:prstClr val="white"/>
                </a:solidFill>
                <a:latin typeface="等线" panose="02010600030101010101" pitchFamily="2" charset="-122"/>
                <a:ea typeface="等线" panose="02010600030101010101" pitchFamily="2" charset="-122"/>
              </a:rPr>
              <a:t>06/05</a:t>
            </a:r>
            <a:endParaRPr lang="zh-CN" altLang="en-US" sz="2800" dirty="0">
              <a:solidFill>
                <a:prstClr val="white"/>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709269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2" name="文本框 21"/>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数据分析</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5" name="文本框 24"/>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cs typeface="+mn-cs"/>
              </a:rPr>
              <a:t>02</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9" name="文本框 28"/>
          <p:cNvSpPr txBox="1"/>
          <p:nvPr/>
        </p:nvSpPr>
        <p:spPr>
          <a:xfrm>
            <a:off x="4392909" y="546148"/>
            <a:ext cx="361029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单小时点曲线图</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 name="文本框 1"/>
          <p:cNvSpPr txBox="1"/>
          <p:nvPr/>
        </p:nvSpPr>
        <p:spPr>
          <a:xfrm>
            <a:off x="8427991" y="3704342"/>
            <a:ext cx="3698000" cy="400110"/>
          </a:xfrm>
          <a:prstGeom prst="rect">
            <a:avLst/>
          </a:prstGeom>
          <a:noFill/>
        </p:spPr>
        <p:txBody>
          <a:bodyPr wrap="square" rtlCol="0">
            <a:spAutoFit/>
          </a:bodyPr>
          <a:lstStyle/>
          <a:p>
            <a:pPr algn="ctr"/>
            <a:r>
              <a:rPr lang="en-US" altLang="zh-CN" sz="2000" dirty="0">
                <a:solidFill>
                  <a:schemeClr val="bg1"/>
                </a:solidFill>
                <a:latin typeface="等线" panose="02010600030101010101" pitchFamily="2" charset="-122"/>
                <a:ea typeface="等线" panose="02010600030101010101" pitchFamily="2" charset="-122"/>
              </a:rPr>
              <a:t>08/14~09/30</a:t>
            </a:r>
          </a:p>
        </p:txBody>
      </p:sp>
      <p:sp>
        <p:nvSpPr>
          <p:cNvPr id="9" name="文本框 8"/>
          <p:cNvSpPr txBox="1"/>
          <p:nvPr/>
        </p:nvSpPr>
        <p:spPr>
          <a:xfrm>
            <a:off x="9170965" y="4298145"/>
            <a:ext cx="231445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13</a:t>
            </a:r>
            <a:r>
              <a:rPr lang="en-US" altLang="zh-CN" sz="2000" dirty="0" smtClean="0">
                <a:solidFill>
                  <a:prstClr val="white"/>
                </a:solidFill>
                <a:latin typeface="等线" panose="02010600030101010101" pitchFamily="2" charset="-122"/>
                <a:ea typeface="等线" panose="02010600030101010101" pitchFamily="2" charset="-122"/>
              </a:rPr>
              <a:t>:00</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4" name="组合 3"/>
          <p:cNvGrpSpPr/>
          <p:nvPr/>
        </p:nvGrpSpPr>
        <p:grpSpPr>
          <a:xfrm>
            <a:off x="357827" y="1724310"/>
            <a:ext cx="7952159" cy="4414093"/>
            <a:chOff x="357827" y="1724310"/>
            <a:chExt cx="7952159" cy="4414093"/>
          </a:xfrm>
        </p:grpSpPr>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832" y="1724310"/>
              <a:ext cx="7834154" cy="4414093"/>
            </a:xfrm>
            <a:prstGeom prst="rect">
              <a:avLst/>
            </a:prstGeom>
          </p:spPr>
        </p:pic>
        <p:sp>
          <p:nvSpPr>
            <p:cNvPr id="3" name="文本框 2"/>
            <p:cNvSpPr txBox="1"/>
            <p:nvPr/>
          </p:nvSpPr>
          <p:spPr>
            <a:xfrm>
              <a:off x="3864841" y="5738293"/>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等线" panose="02010600030101010101" pitchFamily="2" charset="-122"/>
                  <a:ea typeface="等线" panose="02010600030101010101" pitchFamily="2" charset="-122"/>
                </a:rPr>
                <a:t>日期</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1" name="文本框 10"/>
            <p:cNvSpPr txBox="1"/>
            <p:nvPr/>
          </p:nvSpPr>
          <p:spPr>
            <a:xfrm>
              <a:off x="357827" y="1953736"/>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定位终端数</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sp>
        <p:nvSpPr>
          <p:cNvPr id="12" name="文本框 11"/>
          <p:cNvSpPr txBox="1"/>
          <p:nvPr/>
        </p:nvSpPr>
        <p:spPr>
          <a:xfrm>
            <a:off x="8464387" y="2353846"/>
            <a:ext cx="3727613" cy="1015663"/>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珠海市 地理坐标上 </a:t>
            </a:r>
            <a:endPar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a:solidFill>
                  <a:prstClr val="white"/>
                </a:solidFill>
                <a:latin typeface="等线" panose="02010600030101010101" pitchFamily="2" charset="-122"/>
                <a:ea typeface="等线" panose="02010600030101010101" pitchFamily="2" charset="-122"/>
              </a:rPr>
              <a:t>数据</a:t>
            </a:r>
            <a:r>
              <a:rPr lang="en-US" altLang="zh-CN" sz="2000" dirty="0" smtClean="0">
                <a:solidFill>
                  <a:prstClr val="white"/>
                </a:solidFill>
                <a:latin typeface="等线" panose="02010600030101010101" pitchFamily="2" charset="-122"/>
                <a:ea typeface="等线" panose="02010600030101010101" pitchFamily="2" charset="-122"/>
              </a:rPr>
              <a:t>13:00</a:t>
            </a:r>
            <a:r>
              <a:rPr lang="zh-CN" altLang="en-US" sz="2000" dirty="0">
                <a:solidFill>
                  <a:prstClr val="white"/>
                </a:solidFill>
                <a:latin typeface="等线" panose="02010600030101010101" pitchFamily="2" charset="-122"/>
                <a:ea typeface="等线" panose="02010600030101010101" pitchFamily="2" charset="-122"/>
              </a:rPr>
              <a:t>小时</a:t>
            </a:r>
            <a:r>
              <a:rPr lang="zh-CN" altLang="en-US" sz="2000" dirty="0" smtClean="0">
                <a:solidFill>
                  <a:prstClr val="white"/>
                </a:solidFill>
                <a:latin typeface="等线" panose="02010600030101010101" pitchFamily="2" charset="-122"/>
                <a:ea typeface="等线" panose="02010600030101010101" pitchFamily="2" charset="-122"/>
              </a:rPr>
              <a:t>点定位终端</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3" name="文本框 12"/>
          <p:cNvSpPr txBox="1"/>
          <p:nvPr/>
        </p:nvSpPr>
        <p:spPr>
          <a:xfrm>
            <a:off x="8494000" y="4956784"/>
            <a:ext cx="3698000" cy="707886"/>
          </a:xfrm>
          <a:prstGeom prst="rect">
            <a:avLst/>
          </a:prstGeom>
          <a:noFill/>
        </p:spPr>
        <p:txBody>
          <a:bodyPr wrap="square" rtlCol="0">
            <a:spAutoFit/>
          </a:bodyPr>
          <a:lstStyle/>
          <a:p>
            <a:pPr algn="ctr"/>
            <a:r>
              <a:rPr lang="zh-CN" altLang="en-US" sz="2000" dirty="0" smtClean="0">
                <a:solidFill>
                  <a:schemeClr val="bg1"/>
                </a:solidFill>
                <a:latin typeface="等线" panose="02010600030101010101" pitchFamily="2" charset="-122"/>
                <a:ea typeface="等线" panose="02010600030101010101" pitchFamily="2" charset="-122"/>
              </a:rPr>
              <a:t>台风日（</a:t>
            </a:r>
            <a:r>
              <a:rPr lang="en-US" altLang="zh-CN" sz="2000" dirty="0" smtClean="0">
                <a:solidFill>
                  <a:schemeClr val="bg1"/>
                </a:solidFill>
                <a:latin typeface="等线" panose="02010600030101010101" pitchFamily="2" charset="-122"/>
                <a:ea typeface="等线" panose="02010600030101010101" pitchFamily="2" charset="-122"/>
              </a:rPr>
              <a:t>8</a:t>
            </a:r>
            <a:r>
              <a:rPr lang="zh-CN" altLang="en-US" sz="2000" dirty="0" smtClean="0">
                <a:solidFill>
                  <a:schemeClr val="bg1"/>
                </a:solidFill>
                <a:latin typeface="等线" panose="02010600030101010101" pitchFamily="2" charset="-122"/>
                <a:ea typeface="等线" panose="02010600030101010101" pitchFamily="2" charset="-122"/>
              </a:rPr>
              <a:t>月</a:t>
            </a:r>
            <a:r>
              <a:rPr lang="en-US" altLang="zh-CN" sz="2000" dirty="0" smtClean="0">
                <a:solidFill>
                  <a:schemeClr val="bg1"/>
                </a:solidFill>
                <a:latin typeface="等线" panose="02010600030101010101" pitchFamily="2" charset="-122"/>
                <a:ea typeface="等线" panose="02010600030101010101" pitchFamily="2" charset="-122"/>
              </a:rPr>
              <a:t>23</a:t>
            </a:r>
            <a:r>
              <a:rPr lang="zh-CN" altLang="en-US" sz="2000" dirty="0" smtClean="0">
                <a:solidFill>
                  <a:schemeClr val="bg1"/>
                </a:solidFill>
                <a:latin typeface="等线" panose="02010600030101010101" pitchFamily="2" charset="-122"/>
                <a:ea typeface="等线" panose="02010600030101010101" pitchFamily="2" charset="-122"/>
              </a:rPr>
              <a:t>日）</a:t>
            </a:r>
            <a:endParaRPr lang="en-US" altLang="zh-CN" sz="2000" dirty="0" smtClean="0">
              <a:solidFill>
                <a:schemeClr val="bg1"/>
              </a:solidFill>
              <a:latin typeface="等线" panose="02010600030101010101" pitchFamily="2" charset="-122"/>
              <a:ea typeface="等线" panose="02010600030101010101" pitchFamily="2" charset="-122"/>
            </a:endParaRPr>
          </a:p>
          <a:p>
            <a:pPr algn="ctr"/>
            <a:r>
              <a:rPr lang="zh-CN" altLang="en-US" sz="2000" dirty="0" smtClean="0">
                <a:solidFill>
                  <a:schemeClr val="bg1"/>
                </a:solidFill>
                <a:latin typeface="等线" panose="02010600030101010101" pitchFamily="2" charset="-122"/>
                <a:ea typeface="等线" panose="02010600030101010101" pitchFamily="2" charset="-122"/>
              </a:rPr>
              <a:t>下降趋势明显</a:t>
            </a:r>
            <a:endParaRPr lang="zh-CN" altLang="en-US" sz="2000" dirty="0">
              <a:solidFill>
                <a:schemeClr val="bg1"/>
              </a:solidFill>
              <a:latin typeface="等线" panose="02010600030101010101" pitchFamily="2" charset="-122"/>
              <a:ea typeface="等线" panose="02010600030101010101" pitchFamily="2" charset="-122"/>
            </a:endParaRPr>
          </a:p>
        </p:txBody>
      </p:sp>
      <p:sp>
        <p:nvSpPr>
          <p:cNvPr id="14" name="文本框 13"/>
          <p:cNvSpPr txBox="1"/>
          <p:nvPr/>
        </p:nvSpPr>
        <p:spPr>
          <a:xfrm>
            <a:off x="3067653" y="4632272"/>
            <a:ext cx="1056135"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black"/>
                </a:solidFill>
                <a:latin typeface="等线" panose="02010600030101010101" pitchFamily="2" charset="-122"/>
                <a:ea typeface="等线" panose="02010600030101010101" pitchFamily="2" charset="-122"/>
              </a:rPr>
              <a:t>台风日</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5" name="直接箭头连接符 4"/>
          <p:cNvCxnSpPr>
            <a:stCxn id="14" idx="1"/>
          </p:cNvCxnSpPr>
          <p:nvPr/>
        </p:nvCxnSpPr>
        <p:spPr>
          <a:xfrm flipH="1">
            <a:off x="2301075" y="4832327"/>
            <a:ext cx="766578" cy="5836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70820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endParaRPr>
          </a:p>
        </p:txBody>
      </p:sp>
      <p:sp>
        <p:nvSpPr>
          <p:cNvPr id="22" name="文本框 21"/>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数据分析</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endParaRPr>
          </a:p>
        </p:txBody>
      </p:sp>
      <p:sp>
        <p:nvSpPr>
          <p:cNvPr id="25" name="文本框 24"/>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rPr>
              <a:t>02</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endParaRPr>
          </a:p>
        </p:txBody>
      </p:sp>
      <p:sp>
        <p:nvSpPr>
          <p:cNvPr id="10" name="文本框 9"/>
          <p:cNvSpPr txBox="1"/>
          <p:nvPr/>
        </p:nvSpPr>
        <p:spPr>
          <a:xfrm>
            <a:off x="3833651" y="612820"/>
            <a:ext cx="4524697"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日期</a:t>
            </a:r>
            <a:r>
              <a:rPr lang="en-US" altLang="zh-CN" sz="3600" dirty="0" smtClean="0">
                <a:solidFill>
                  <a:schemeClr val="bg1"/>
                </a:solidFill>
                <a:latin typeface="等线" panose="02010600030101010101" pitchFamily="2" charset="-122"/>
                <a:ea typeface="等线" panose="02010600030101010101" pitchFamily="2" charset="-122"/>
              </a:rPr>
              <a:t>-</a:t>
            </a:r>
            <a:r>
              <a:rPr lang="zh-CN" altLang="en-US" sz="3600" dirty="0" smtClean="0">
                <a:solidFill>
                  <a:schemeClr val="bg1"/>
                </a:solidFill>
                <a:latin typeface="等线" panose="02010600030101010101" pitchFamily="2" charset="-122"/>
                <a:ea typeface="等线" panose="02010600030101010101" pitchFamily="2" charset="-122"/>
              </a:rPr>
              <a:t>小时 总分析图</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14" name="文本框 13"/>
          <p:cNvSpPr txBox="1"/>
          <p:nvPr/>
        </p:nvSpPr>
        <p:spPr>
          <a:xfrm>
            <a:off x="882447" y="6096460"/>
            <a:ext cx="10798889" cy="553998"/>
          </a:xfrm>
          <a:prstGeom prst="rect">
            <a:avLst/>
          </a:prstGeom>
          <a:noFill/>
        </p:spPr>
        <p:txBody>
          <a:bodyPr wrap="square" rtlCol="0">
            <a:spAutoFit/>
          </a:bodyPr>
          <a:lstStyle/>
          <a:p>
            <a:pPr algn="ctr">
              <a:lnSpc>
                <a:spcPct val="150000"/>
              </a:lnSpc>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珠海市 地理坐标上 </a:t>
            </a:r>
            <a:r>
              <a:rPr lang="zh-CN" altLang="en-US" sz="2000" noProof="0" dirty="0">
                <a:solidFill>
                  <a:prstClr val="white"/>
                </a:solidFill>
                <a:latin typeface="等线" panose="02010600030101010101" pitchFamily="2" charset="-122"/>
                <a:ea typeface="等线" panose="02010600030101010101" pitchFamily="2" charset="-122"/>
              </a:rPr>
              <a:t>所有</a:t>
            </a:r>
            <a:r>
              <a:rPr lang="zh-CN" altLang="en-US" sz="2000" dirty="0" smtClean="0">
                <a:solidFill>
                  <a:prstClr val="white"/>
                </a:solidFill>
                <a:latin typeface="等线" panose="02010600030101010101" pitchFamily="2" charset="-122"/>
                <a:ea typeface="等线" panose="02010600030101010101" pitchFamily="2" charset="-122"/>
              </a:rPr>
              <a:t>数据每日每小</a:t>
            </a:r>
            <a:r>
              <a:rPr lang="zh-CN" altLang="en-US" sz="2000" dirty="0">
                <a:solidFill>
                  <a:prstClr val="white"/>
                </a:solidFill>
                <a:latin typeface="等线" panose="02010600030101010101" pitchFamily="2" charset="-122"/>
                <a:ea typeface="等线" panose="02010600030101010101" pitchFamily="2" charset="-122"/>
              </a:rPr>
              <a:t>时</a:t>
            </a:r>
            <a:r>
              <a:rPr lang="zh-CN" altLang="en-US" sz="2000" dirty="0" smtClean="0">
                <a:solidFill>
                  <a:prstClr val="white"/>
                </a:solidFill>
                <a:latin typeface="等线" panose="02010600030101010101" pitchFamily="2" charset="-122"/>
                <a:ea typeface="等线" panose="02010600030101010101" pitchFamily="2" charset="-122"/>
              </a:rPr>
              <a:t>点定位终端 （</a:t>
            </a:r>
            <a:r>
              <a:rPr lang="en-US" altLang="zh-CN" sz="2000" dirty="0" smtClean="0">
                <a:solidFill>
                  <a:schemeClr val="bg1"/>
                </a:solidFill>
                <a:latin typeface="等线" panose="02010600030101010101" pitchFamily="2" charset="-122"/>
                <a:ea typeface="等线" panose="02010600030101010101" pitchFamily="2" charset="-122"/>
              </a:rPr>
              <a:t>08/14~09/30 &amp; 00:00~24:00</a:t>
            </a:r>
            <a:r>
              <a:rPr lang="zh-CN" altLang="en-US" sz="2000" dirty="0" smtClean="0">
                <a:solidFill>
                  <a:prstClr val="white"/>
                </a:solidFill>
                <a:latin typeface="等线" panose="02010600030101010101" pitchFamily="2" charset="-122"/>
                <a:ea typeface="等线" panose="02010600030101010101" pitchFamily="2" charset="-122"/>
              </a:rPr>
              <a:t>）</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33" name="组合 32"/>
          <p:cNvGrpSpPr/>
          <p:nvPr/>
        </p:nvGrpSpPr>
        <p:grpSpPr>
          <a:xfrm>
            <a:off x="979714" y="1427387"/>
            <a:ext cx="10232570" cy="4531454"/>
            <a:chOff x="979714" y="1533970"/>
            <a:chExt cx="10232570" cy="4531454"/>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920" y="1533970"/>
              <a:ext cx="9936158" cy="4531454"/>
            </a:xfrm>
            <a:prstGeom prst="rect">
              <a:avLst/>
            </a:prstGeom>
          </p:spPr>
        </p:pic>
        <p:sp>
          <p:nvSpPr>
            <p:cNvPr id="4" name="椭圆 3"/>
            <p:cNvSpPr/>
            <p:nvPr/>
          </p:nvSpPr>
          <p:spPr>
            <a:xfrm>
              <a:off x="6136191" y="4823208"/>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371459" y="5635170"/>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等线" panose="02010600030101010101" pitchFamily="2" charset="-122"/>
                  <a:ea typeface="等线" panose="02010600030101010101" pitchFamily="2" charset="-122"/>
                </a:rPr>
                <a:t>日期</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9" name="文本框 18"/>
            <p:cNvSpPr txBox="1"/>
            <p:nvPr/>
          </p:nvSpPr>
          <p:spPr>
            <a:xfrm>
              <a:off x="10156149" y="4914556"/>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小时</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0" name="文本框 19"/>
            <p:cNvSpPr txBox="1"/>
            <p:nvPr/>
          </p:nvSpPr>
          <p:spPr>
            <a:xfrm>
              <a:off x="979714" y="2428622"/>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定位终端数</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1" name="椭圆 20"/>
            <p:cNvSpPr/>
            <p:nvPr/>
          </p:nvSpPr>
          <p:spPr>
            <a:xfrm>
              <a:off x="8479132" y="2186647"/>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7459003" y="4623153"/>
              <a:ext cx="166573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black"/>
                  </a:solidFill>
                  <a:latin typeface="等线" panose="02010600030101010101" pitchFamily="2" charset="-122"/>
                  <a:ea typeface="等线" panose="02010600030101010101" pitchFamily="2" charset="-122"/>
                </a:rPr>
                <a:t>小时异常点</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26" name="直接箭头连接符 25"/>
            <p:cNvCxnSpPr>
              <a:stCxn id="24" idx="1"/>
              <a:endCxn id="4" idx="6"/>
            </p:cNvCxnSpPr>
            <p:nvPr/>
          </p:nvCxnSpPr>
          <p:spPr>
            <a:xfrm flipH="1">
              <a:off x="6427594" y="4823208"/>
              <a:ext cx="1031409" cy="1457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a:stCxn id="24" idx="0"/>
              <a:endCxn id="21" idx="4"/>
            </p:cNvCxnSpPr>
            <p:nvPr/>
          </p:nvCxnSpPr>
          <p:spPr>
            <a:xfrm flipV="1">
              <a:off x="8291872" y="2478050"/>
              <a:ext cx="332962" cy="21451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椭圆 27"/>
            <p:cNvSpPr/>
            <p:nvPr/>
          </p:nvSpPr>
          <p:spPr>
            <a:xfrm rot="1145992">
              <a:off x="3210365" y="2447684"/>
              <a:ext cx="713433" cy="2490860"/>
            </a:xfrm>
            <a:prstGeom prst="ellipse">
              <a:avLst/>
            </a:prstGeom>
            <a:noFill/>
            <a:ln w="38100">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3250798" y="5015331"/>
              <a:ext cx="246166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black"/>
                  </a:solidFill>
                  <a:latin typeface="等线" panose="02010600030101010101" pitchFamily="2" charset="-122"/>
                  <a:ea typeface="等线" panose="02010600030101010101" pitchFamily="2" charset="-122"/>
                </a:rPr>
                <a:t>台风天整体异常</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30" name="直接箭头连接符 29"/>
            <p:cNvCxnSpPr>
              <a:stCxn id="29" idx="0"/>
              <a:endCxn id="28" idx="5"/>
            </p:cNvCxnSpPr>
            <p:nvPr/>
          </p:nvCxnSpPr>
          <p:spPr>
            <a:xfrm flipH="1" flipV="1">
              <a:off x="3517269" y="4607822"/>
              <a:ext cx="964363" cy="407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60965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2" name="文本框 21"/>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数据分析</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5" name="文本框 24"/>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cs typeface="+mn-cs"/>
              </a:rPr>
              <a:t>02</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0" name="文本框 9"/>
          <p:cNvSpPr txBox="1"/>
          <p:nvPr/>
        </p:nvSpPr>
        <p:spPr>
          <a:xfrm>
            <a:off x="3833651" y="612820"/>
            <a:ext cx="452469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日期</a:t>
            </a:r>
            <a:r>
              <a:rPr kumimoji="0" lang="en-US" altLang="zh-CN"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小时 总分析图</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4" name="文本框 13"/>
          <p:cNvSpPr txBox="1"/>
          <p:nvPr/>
        </p:nvSpPr>
        <p:spPr>
          <a:xfrm>
            <a:off x="882447" y="6096460"/>
            <a:ext cx="10798889" cy="55399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lang="zh-CN" altLang="en-US" sz="2000" dirty="0">
                <a:solidFill>
                  <a:prstClr val="white"/>
                </a:solidFill>
                <a:latin typeface="等线" panose="02010600030101010101" pitchFamily="2" charset="-122"/>
                <a:ea typeface="等线" panose="02010600030101010101" pitchFamily="2" charset="-122"/>
              </a:rPr>
              <a:t>澳门</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市 地理坐标上 </a:t>
            </a:r>
            <a:r>
              <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所有</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数据每日每小</a:t>
            </a:r>
            <a:r>
              <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时</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点定位终端 （</a:t>
            </a: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08/14~09/30 &amp; 00:00~24:00</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33" name="组合 32"/>
          <p:cNvGrpSpPr/>
          <p:nvPr/>
        </p:nvGrpSpPr>
        <p:grpSpPr>
          <a:xfrm>
            <a:off x="979714" y="1482727"/>
            <a:ext cx="10232570" cy="4445970"/>
            <a:chOff x="979714" y="1589310"/>
            <a:chExt cx="10232570" cy="444597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920" y="1589310"/>
              <a:ext cx="9936158" cy="4420773"/>
            </a:xfrm>
            <a:prstGeom prst="rect">
              <a:avLst/>
            </a:prstGeom>
          </p:spPr>
        </p:pic>
        <p:sp>
          <p:nvSpPr>
            <p:cNvPr id="4" name="椭圆 3"/>
            <p:cNvSpPr/>
            <p:nvPr/>
          </p:nvSpPr>
          <p:spPr>
            <a:xfrm>
              <a:off x="5965372" y="4672483"/>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文本框 16"/>
            <p:cNvSpPr txBox="1"/>
            <p:nvPr/>
          </p:nvSpPr>
          <p:spPr>
            <a:xfrm>
              <a:off x="5371459" y="5635170"/>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日期</a:t>
              </a:r>
            </a:p>
          </p:txBody>
        </p:sp>
        <p:sp>
          <p:nvSpPr>
            <p:cNvPr id="19" name="文本框 18"/>
            <p:cNvSpPr txBox="1"/>
            <p:nvPr/>
          </p:nvSpPr>
          <p:spPr>
            <a:xfrm>
              <a:off x="10156149" y="4914556"/>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小时</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0" name="文本框 19"/>
            <p:cNvSpPr txBox="1"/>
            <p:nvPr/>
          </p:nvSpPr>
          <p:spPr>
            <a:xfrm>
              <a:off x="979714" y="2428622"/>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定位终端数</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1" name="椭圆 20"/>
            <p:cNvSpPr/>
            <p:nvPr/>
          </p:nvSpPr>
          <p:spPr>
            <a:xfrm>
              <a:off x="8418844" y="2045972"/>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文本框 23"/>
            <p:cNvSpPr txBox="1"/>
            <p:nvPr/>
          </p:nvSpPr>
          <p:spPr>
            <a:xfrm>
              <a:off x="7459003" y="4623153"/>
              <a:ext cx="166573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小时异常点</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26" name="直接箭头连接符 25"/>
            <p:cNvCxnSpPr>
              <a:stCxn id="24" idx="1"/>
              <a:endCxn id="4" idx="6"/>
            </p:cNvCxnSpPr>
            <p:nvPr/>
          </p:nvCxnSpPr>
          <p:spPr>
            <a:xfrm flipH="1" flipV="1">
              <a:off x="6256775" y="4818185"/>
              <a:ext cx="1202228" cy="50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a:stCxn id="24" idx="0"/>
              <a:endCxn id="21" idx="4"/>
            </p:cNvCxnSpPr>
            <p:nvPr/>
          </p:nvCxnSpPr>
          <p:spPr>
            <a:xfrm flipV="1">
              <a:off x="8291872" y="2337375"/>
              <a:ext cx="272674" cy="2285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椭圆 27"/>
            <p:cNvSpPr/>
            <p:nvPr/>
          </p:nvSpPr>
          <p:spPr>
            <a:xfrm rot="1145992">
              <a:off x="3089786" y="2447684"/>
              <a:ext cx="713433" cy="2490860"/>
            </a:xfrm>
            <a:prstGeom prst="ellipse">
              <a:avLst/>
            </a:prstGeom>
            <a:noFill/>
            <a:ln w="38100">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文本框 28"/>
            <p:cNvSpPr txBox="1"/>
            <p:nvPr/>
          </p:nvSpPr>
          <p:spPr>
            <a:xfrm>
              <a:off x="3372254" y="4896059"/>
              <a:ext cx="246166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台风天整体异常</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30" name="直接箭头连接符 29"/>
            <p:cNvCxnSpPr>
              <a:stCxn id="29" idx="0"/>
              <a:endCxn id="28" idx="5"/>
            </p:cNvCxnSpPr>
            <p:nvPr/>
          </p:nvCxnSpPr>
          <p:spPr>
            <a:xfrm flipH="1" flipV="1">
              <a:off x="3396690" y="4607822"/>
              <a:ext cx="1206398" cy="2882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79234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7" name="矩形 16"/>
          <p:cNvSpPr/>
          <p:nvPr/>
        </p:nvSpPr>
        <p:spPr>
          <a:xfrm>
            <a:off x="0" y="6797042"/>
            <a:ext cx="12192000" cy="60959"/>
          </a:xfrm>
          <a:prstGeom prst="rect">
            <a:avLst/>
          </a:prstGeom>
          <a:solidFill>
            <a:srgbClr val="EBB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grpSp>
        <p:nvGrpSpPr>
          <p:cNvPr id="3" name="组合 2"/>
          <p:cNvGrpSpPr/>
          <p:nvPr/>
        </p:nvGrpSpPr>
        <p:grpSpPr>
          <a:xfrm>
            <a:off x="461589" y="1524696"/>
            <a:ext cx="7550931" cy="4606669"/>
            <a:chOff x="461589" y="1524696"/>
            <a:chExt cx="7550931" cy="4606669"/>
          </a:xfrm>
        </p:grpSpPr>
        <p:pic>
          <p:nvPicPr>
            <p:cNvPr id="36" name="图片 35"/>
            <p:cNvPicPr>
              <a:picLocks noChangeAspect="1"/>
            </p:cNvPicPr>
            <p:nvPr/>
          </p:nvPicPr>
          <p:blipFill>
            <a:blip r:embed="rId4"/>
            <a:stretch>
              <a:fillRect/>
            </a:stretch>
          </p:blipFill>
          <p:spPr>
            <a:xfrm>
              <a:off x="461589" y="1524696"/>
              <a:ext cx="7550931" cy="4606669"/>
            </a:xfrm>
            <a:prstGeom prst="rect">
              <a:avLst/>
            </a:prstGeom>
          </p:spPr>
        </p:pic>
        <p:sp>
          <p:nvSpPr>
            <p:cNvPr id="37" name="文本框 36"/>
            <p:cNvSpPr txBox="1"/>
            <p:nvPr/>
          </p:nvSpPr>
          <p:spPr>
            <a:xfrm>
              <a:off x="3440444" y="2536509"/>
              <a:ext cx="2855184" cy="461665"/>
            </a:xfrm>
            <a:prstGeom prst="rect">
              <a:avLst/>
            </a:prstGeom>
            <a:noFill/>
          </p:spPr>
          <p:txBody>
            <a:bodyPr wrap="square" rtlCol="0">
              <a:spAutoFit/>
            </a:bodyPr>
            <a:lstStyle/>
            <a:p>
              <a:pPr algn="ctr"/>
              <a:r>
                <a:rPr lang="zh-CN" altLang="en-US" sz="2400" b="1" dirty="0" smtClean="0">
                  <a:solidFill>
                    <a:srgbClr val="FF0000"/>
                  </a:solidFill>
                  <a:latin typeface="等线" panose="02010600030101010101" pitchFamily="2" charset="-122"/>
                  <a:ea typeface="等线" panose="02010600030101010101" pitchFamily="2" charset="-122"/>
                </a:rPr>
                <a:t>高密区</a:t>
              </a:r>
              <a:endParaRPr lang="zh-CN" altLang="en-US" sz="2400" b="1" dirty="0">
                <a:solidFill>
                  <a:srgbClr val="FF0000"/>
                </a:solidFill>
                <a:latin typeface="等线" panose="02010600030101010101" pitchFamily="2" charset="-122"/>
                <a:ea typeface="等线" panose="02010600030101010101" pitchFamily="2" charset="-122"/>
              </a:endParaRPr>
            </a:p>
          </p:txBody>
        </p:sp>
        <p:sp>
          <p:nvSpPr>
            <p:cNvPr id="38" name="文本框 37"/>
            <p:cNvSpPr txBox="1"/>
            <p:nvPr/>
          </p:nvSpPr>
          <p:spPr>
            <a:xfrm>
              <a:off x="3013704" y="4737385"/>
              <a:ext cx="2855184" cy="461665"/>
            </a:xfrm>
            <a:prstGeom prst="rect">
              <a:avLst/>
            </a:prstGeom>
            <a:noFill/>
          </p:spPr>
          <p:txBody>
            <a:bodyPr wrap="square" rtlCol="0">
              <a:spAutoFit/>
            </a:bodyPr>
            <a:lstStyle/>
            <a:p>
              <a:pPr algn="ctr"/>
              <a:r>
                <a:rPr lang="zh-CN" altLang="en-US" sz="2400" b="1" dirty="0" smtClean="0">
                  <a:solidFill>
                    <a:srgbClr val="268AE2"/>
                  </a:solidFill>
                  <a:latin typeface="等线" panose="02010600030101010101" pitchFamily="2" charset="-122"/>
                  <a:ea typeface="等线" panose="02010600030101010101" pitchFamily="2" charset="-122"/>
                </a:rPr>
                <a:t>低密区</a:t>
              </a:r>
              <a:endParaRPr lang="zh-CN" altLang="en-US" sz="2400" b="1" dirty="0">
                <a:solidFill>
                  <a:srgbClr val="268AE2"/>
                </a:solidFill>
                <a:latin typeface="等线" panose="02010600030101010101" pitchFamily="2" charset="-122"/>
                <a:ea typeface="等线" panose="02010600030101010101" pitchFamily="2" charset="-122"/>
              </a:endParaRPr>
            </a:p>
          </p:txBody>
        </p:sp>
      </p:grpSp>
      <p:sp>
        <p:nvSpPr>
          <p:cNvPr id="39" name="文本框 38"/>
          <p:cNvSpPr txBox="1"/>
          <p:nvPr/>
        </p:nvSpPr>
        <p:spPr>
          <a:xfrm>
            <a:off x="4528868" y="490140"/>
            <a:ext cx="3134264"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数据预处理</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11" name="文本框 10"/>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数据分析</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12" name="矩形 11"/>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endParaRPr>
          </a:p>
        </p:txBody>
      </p:sp>
      <p:sp>
        <p:nvSpPr>
          <p:cNvPr id="13" name="文本框 12"/>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rPr>
              <a:t>02</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endParaRPr>
          </a:p>
        </p:txBody>
      </p:sp>
      <p:pic>
        <p:nvPicPr>
          <p:cNvPr id="14" name="图片 13"/>
          <p:cNvPicPr>
            <a:picLocks noChangeAspect="1"/>
          </p:cNvPicPr>
          <p:nvPr/>
        </p:nvPicPr>
        <p:blipFill rotWithShape="1">
          <a:blip r:embed="rId5"/>
          <a:srcRect l="33451" t="2982" r="8969" b="35032"/>
          <a:stretch/>
        </p:blipFill>
        <p:spPr>
          <a:xfrm>
            <a:off x="8500905" y="1368849"/>
            <a:ext cx="3416440" cy="2977296"/>
          </a:xfrm>
          <a:prstGeom prst="rect">
            <a:avLst/>
          </a:prstGeom>
        </p:spPr>
      </p:pic>
      <p:sp>
        <p:nvSpPr>
          <p:cNvPr id="2" name="矩形 1"/>
          <p:cNvSpPr/>
          <p:nvPr/>
        </p:nvSpPr>
        <p:spPr>
          <a:xfrm>
            <a:off x="10902462" y="2857497"/>
            <a:ext cx="653143" cy="4521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34765" y="3749261"/>
            <a:ext cx="653143" cy="45217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360125" y="5527376"/>
            <a:ext cx="3698000" cy="830997"/>
          </a:xfrm>
          <a:prstGeom prst="rect">
            <a:avLst/>
          </a:prstGeom>
          <a:noFill/>
        </p:spPr>
        <p:txBody>
          <a:bodyPr wrap="square" rtlCol="0">
            <a:spAutoFit/>
          </a:bodyPr>
          <a:lstStyle/>
          <a:p>
            <a:pPr algn="ctr"/>
            <a:r>
              <a:rPr lang="zh-CN" altLang="en-US" sz="2400" dirty="0" smtClean="0">
                <a:solidFill>
                  <a:schemeClr val="bg1"/>
                </a:solidFill>
                <a:latin typeface="等线" panose="02010600030101010101" pitchFamily="2" charset="-122"/>
                <a:ea typeface="等线" panose="02010600030101010101" pitchFamily="2" charset="-122"/>
              </a:rPr>
              <a:t>去除低密点</a:t>
            </a:r>
            <a:endParaRPr lang="en-US" altLang="zh-CN" sz="2400" dirty="0" smtClean="0">
              <a:solidFill>
                <a:schemeClr val="bg1"/>
              </a:solidFill>
              <a:latin typeface="等线" panose="02010600030101010101" pitchFamily="2" charset="-122"/>
              <a:ea typeface="等线" panose="02010600030101010101" pitchFamily="2" charset="-122"/>
            </a:endParaRPr>
          </a:p>
          <a:p>
            <a:pPr algn="ctr"/>
            <a:r>
              <a:rPr lang="zh-CN" altLang="en-US" sz="2400" b="1" dirty="0" smtClean="0">
                <a:solidFill>
                  <a:schemeClr val="bg1"/>
                </a:solidFill>
                <a:latin typeface="等线" panose="02010600030101010101" pitchFamily="2" charset="-122"/>
                <a:ea typeface="等线" panose="02010600030101010101" pitchFamily="2" charset="-122"/>
              </a:rPr>
              <a:t>加快运算 </a:t>
            </a:r>
            <a:r>
              <a:rPr lang="en-US" altLang="zh-CN" sz="2400" b="1" dirty="0" smtClean="0">
                <a:solidFill>
                  <a:schemeClr val="bg1"/>
                </a:solidFill>
                <a:latin typeface="等线" panose="02010600030101010101" pitchFamily="2" charset="-122"/>
                <a:ea typeface="等线" panose="02010600030101010101" pitchFamily="2" charset="-122"/>
              </a:rPr>
              <a:t>&amp; </a:t>
            </a:r>
            <a:r>
              <a:rPr lang="zh-CN" altLang="en-US" sz="2400" b="1" dirty="0" smtClean="0">
                <a:solidFill>
                  <a:schemeClr val="bg1"/>
                </a:solidFill>
                <a:latin typeface="等线" panose="02010600030101010101" pitchFamily="2" charset="-122"/>
                <a:ea typeface="等线" panose="02010600030101010101" pitchFamily="2" charset="-122"/>
              </a:rPr>
              <a:t>减少误判</a:t>
            </a:r>
            <a:endParaRPr lang="en-US" altLang="zh-CN" sz="2400" b="1" dirty="0">
              <a:solidFill>
                <a:schemeClr val="bg1"/>
              </a:solidFill>
              <a:latin typeface="等线" panose="02010600030101010101" pitchFamily="2" charset="-122"/>
              <a:ea typeface="等线" panose="02010600030101010101" pitchFamily="2" charset="-122"/>
            </a:endParaRPr>
          </a:p>
        </p:txBody>
      </p:sp>
      <p:sp>
        <p:nvSpPr>
          <p:cNvPr id="19" name="文本框 18"/>
          <p:cNvSpPr txBox="1"/>
          <p:nvPr/>
        </p:nvSpPr>
        <p:spPr>
          <a:xfrm>
            <a:off x="8783689" y="4800359"/>
            <a:ext cx="2904219" cy="830997"/>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遍历</a:t>
            </a:r>
            <a:r>
              <a:rPr lang="zh-CN" altLang="en-US" sz="2400" dirty="0">
                <a:solidFill>
                  <a:prstClr val="white"/>
                </a:solidFill>
                <a:latin typeface="等线" panose="02010600030101010101" pitchFamily="2" charset="-122"/>
                <a:ea typeface="等线" panose="02010600030101010101" pitchFamily="2" charset="-122"/>
              </a:rPr>
              <a:t>定位</a:t>
            </a:r>
            <a:r>
              <a:rPr lang="zh-CN" altLang="en-US" sz="2400" dirty="0" smtClean="0">
                <a:solidFill>
                  <a:prstClr val="white"/>
                </a:solidFill>
                <a:latin typeface="等线" panose="02010600030101010101" pitchFamily="2" charset="-122"/>
                <a:ea typeface="等线" panose="02010600030101010101" pitchFamily="2" charset="-122"/>
              </a:rPr>
              <a:t>数据图</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所</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有点</a:t>
            </a:r>
            <a:endParaRPr kumimoji="0" lang="zh-CN" altLang="en-US"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020526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1" name="文本框 20"/>
          <p:cNvSpPr txBox="1"/>
          <p:nvPr/>
        </p:nvSpPr>
        <p:spPr>
          <a:xfrm>
            <a:off x="3769833" y="2941243"/>
            <a:ext cx="4652336" cy="830997"/>
          </a:xfrm>
          <a:prstGeom prst="rect">
            <a:avLst/>
          </a:prstGeom>
          <a:noFill/>
        </p:spPr>
        <p:txBody>
          <a:bodyPr wrap="square" rtlCol="0">
            <a:spAutoFit/>
          </a:bodyPr>
          <a:lstStyle/>
          <a:p>
            <a:pPr algn="ctr" defTabSz="914210"/>
            <a:r>
              <a:rPr lang="zh-CN" altLang="en-US" sz="4800" dirty="0" smtClean="0">
                <a:solidFill>
                  <a:srgbClr val="EBB350"/>
                </a:solidFill>
                <a:latin typeface="等线" panose="02010600030101010101" pitchFamily="2" charset="-122"/>
                <a:ea typeface="等线" panose="02010600030101010101" pitchFamily="2" charset="-122"/>
              </a:rPr>
              <a:t>研究内容</a:t>
            </a:r>
            <a:endParaRPr lang="zh-CN" altLang="en-US" sz="4800" dirty="0">
              <a:solidFill>
                <a:srgbClr val="EBB35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194473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1" name="矩形 10"/>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 name="矩形 8"/>
          <p:cNvSpPr/>
          <p:nvPr/>
        </p:nvSpPr>
        <p:spPr>
          <a:xfrm>
            <a:off x="3515806" y="2416343"/>
            <a:ext cx="5160387" cy="3046988"/>
          </a:xfrm>
          <a:prstGeom prst="rect">
            <a:avLst/>
          </a:prstGeom>
        </p:spPr>
        <p:txBody>
          <a:bodyPr wrap="none">
            <a:spAutoFit/>
          </a:bodyPr>
          <a:lstStyle/>
          <a:p>
            <a:pPr marL="457200" indent="-457200">
              <a:lnSpc>
                <a:spcPct val="200000"/>
              </a:lnSpc>
              <a:buFont typeface="Arial" panose="020B0604020202020204" pitchFamily="34" charset="0"/>
              <a:buChar char="•"/>
            </a:pPr>
            <a:r>
              <a:rPr lang="zh-CN" altLang="en-US" sz="3200" dirty="0" smtClean="0">
                <a:solidFill>
                  <a:schemeClr val="bg1"/>
                </a:solidFill>
                <a:latin typeface="等线" panose="02010600030101010101" pitchFamily="2" charset="-122"/>
                <a:ea typeface="等线" panose="02010600030101010101" pitchFamily="2" charset="-122"/>
              </a:rPr>
              <a:t>基于曲线的异常检测分析</a:t>
            </a:r>
            <a:endParaRPr lang="en-US" altLang="zh-CN" sz="3200" dirty="0" smtClean="0">
              <a:solidFill>
                <a:schemeClr val="bg1"/>
              </a:solidFill>
              <a:latin typeface="等线" panose="02010600030101010101" pitchFamily="2" charset="-122"/>
              <a:ea typeface="等线" panose="02010600030101010101" pitchFamily="2" charset="-122"/>
            </a:endParaRPr>
          </a:p>
          <a:p>
            <a:pPr marL="457200" indent="-457200">
              <a:lnSpc>
                <a:spcPct val="200000"/>
              </a:lnSpc>
              <a:buFont typeface="Arial" panose="020B0604020202020204" pitchFamily="34" charset="0"/>
              <a:buChar char="•"/>
            </a:pPr>
            <a:r>
              <a:rPr lang="zh-CN" altLang="en-US" sz="3200" dirty="0" smtClean="0">
                <a:solidFill>
                  <a:schemeClr val="bg1"/>
                </a:solidFill>
                <a:latin typeface="等线" panose="02010600030101010101" pitchFamily="2" charset="-122"/>
                <a:ea typeface="等线" panose="02010600030101010101" pitchFamily="2" charset="-122"/>
              </a:rPr>
              <a:t>基于曲线的时序数据预测</a:t>
            </a:r>
            <a:endParaRPr lang="en-US" altLang="zh-CN" sz="3200" dirty="0" smtClean="0">
              <a:solidFill>
                <a:schemeClr val="bg1"/>
              </a:solidFill>
              <a:latin typeface="等线" panose="02010600030101010101" pitchFamily="2" charset="-122"/>
              <a:ea typeface="等线" panose="02010600030101010101" pitchFamily="2" charset="-122"/>
            </a:endParaRPr>
          </a:p>
          <a:p>
            <a:pPr marL="457200" indent="-457200">
              <a:lnSpc>
                <a:spcPct val="200000"/>
              </a:lnSpc>
              <a:buFont typeface="Arial" panose="020B0604020202020204" pitchFamily="34" charset="0"/>
              <a:buChar char="•"/>
            </a:pPr>
            <a:r>
              <a:rPr lang="zh-CN" altLang="en-US" sz="3200" dirty="0" smtClean="0">
                <a:solidFill>
                  <a:schemeClr val="bg1"/>
                </a:solidFill>
                <a:latin typeface="等线" panose="02010600030101010101" pitchFamily="2" charset="-122"/>
                <a:ea typeface="等线" panose="02010600030101010101" pitchFamily="2" charset="-122"/>
              </a:rPr>
              <a:t>基于图像的异常区域检测</a:t>
            </a:r>
            <a:endParaRPr lang="en-US" altLang="zh-CN" sz="3200" dirty="0" smtClean="0">
              <a:solidFill>
                <a:schemeClr val="bg1"/>
              </a:solidFill>
              <a:latin typeface="等线" panose="02010600030101010101" pitchFamily="2" charset="-122"/>
              <a:ea typeface="等线" panose="02010600030101010101" pitchFamily="2" charset="-122"/>
            </a:endParaRPr>
          </a:p>
        </p:txBody>
      </p:sp>
      <p:sp>
        <p:nvSpPr>
          <p:cNvPr id="7" name="文本框 6"/>
          <p:cNvSpPr txBox="1"/>
          <p:nvPr/>
        </p:nvSpPr>
        <p:spPr>
          <a:xfrm>
            <a:off x="4612194" y="1082632"/>
            <a:ext cx="3295860"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任务目标</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10" name="文本框 9"/>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研究内容</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2" name="矩形 11"/>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文本框 12"/>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93290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7" name="矩形 16"/>
          <p:cNvSpPr/>
          <p:nvPr/>
        </p:nvSpPr>
        <p:spPr>
          <a:xfrm>
            <a:off x="0" y="6797042"/>
            <a:ext cx="12192000" cy="60959"/>
          </a:xfrm>
          <a:prstGeom prst="rect">
            <a:avLst/>
          </a:prstGeom>
          <a:solidFill>
            <a:srgbClr val="EBB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5" name="文本框 2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27" name="矩形 26"/>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8" name="文本框 27"/>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2" name="组合 1"/>
          <p:cNvGrpSpPr/>
          <p:nvPr/>
        </p:nvGrpSpPr>
        <p:grpSpPr>
          <a:xfrm>
            <a:off x="1683402" y="1703933"/>
            <a:ext cx="8545981" cy="4414255"/>
            <a:chOff x="1683402" y="1703933"/>
            <a:chExt cx="8545981" cy="4414255"/>
          </a:xfrm>
        </p:grpSpPr>
        <p:sp>
          <p:nvSpPr>
            <p:cNvPr id="11" name="文本框 10"/>
            <p:cNvSpPr txBox="1"/>
            <p:nvPr/>
          </p:nvSpPr>
          <p:spPr>
            <a:xfrm>
              <a:off x="4467920" y="4609159"/>
              <a:ext cx="3256156"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遍历地图所有点</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12" name="文本框 11"/>
            <p:cNvSpPr txBox="1"/>
            <p:nvPr/>
          </p:nvSpPr>
          <p:spPr>
            <a:xfrm>
              <a:off x="4131194" y="2749421"/>
              <a:ext cx="3932502"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选取每日平均数据研究</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13" name="文本框 12"/>
            <p:cNvSpPr txBox="1"/>
            <p:nvPr/>
          </p:nvSpPr>
          <p:spPr>
            <a:xfrm>
              <a:off x="4307351" y="1703933"/>
              <a:ext cx="3577297"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日期</a:t>
              </a:r>
              <a:r>
                <a:rPr lang="en-US" altLang="zh-CN" sz="2800" dirty="0" smtClean="0">
                  <a:solidFill>
                    <a:schemeClr val="bg1"/>
                  </a:solidFill>
                  <a:latin typeface="等线" panose="02010600030101010101" pitchFamily="2" charset="-122"/>
                  <a:ea typeface="等线" panose="02010600030101010101" pitchFamily="2" charset="-122"/>
                </a:rPr>
                <a:t>-</a:t>
              </a:r>
              <a:r>
                <a:rPr lang="zh-CN" altLang="en-US" sz="2800" dirty="0" smtClean="0">
                  <a:solidFill>
                    <a:schemeClr val="bg1"/>
                  </a:solidFill>
                  <a:latin typeface="等线" panose="02010600030101010101" pitchFamily="2" charset="-122"/>
                  <a:ea typeface="等线" panose="02010600030101010101" pitchFamily="2" charset="-122"/>
                </a:rPr>
                <a:t>小时</a:t>
              </a:r>
              <a:r>
                <a:rPr lang="en-US" altLang="zh-CN" sz="2800" dirty="0" smtClean="0">
                  <a:solidFill>
                    <a:schemeClr val="bg1"/>
                  </a:solidFill>
                  <a:latin typeface="等线" panose="02010600030101010101" pitchFamily="2" charset="-122"/>
                  <a:ea typeface="等线" panose="02010600030101010101" pitchFamily="2" charset="-122"/>
                </a:rPr>
                <a:t>-</a:t>
              </a:r>
              <a:r>
                <a:rPr lang="zh-CN" altLang="en-US" sz="2800" dirty="0" smtClean="0">
                  <a:solidFill>
                    <a:schemeClr val="bg1"/>
                  </a:solidFill>
                  <a:latin typeface="等线" panose="02010600030101010101" pitchFamily="2" charset="-122"/>
                  <a:ea typeface="等线" panose="02010600030101010101" pitchFamily="2" charset="-122"/>
                </a:rPr>
                <a:t>地图坐标</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14" name="文本框 13"/>
            <p:cNvSpPr txBox="1"/>
            <p:nvPr/>
          </p:nvSpPr>
          <p:spPr>
            <a:xfrm>
              <a:off x="1683402" y="3695391"/>
              <a:ext cx="4118517" cy="523220"/>
            </a:xfrm>
            <a:prstGeom prst="rect">
              <a:avLst/>
            </a:prstGeom>
            <a:noFill/>
            <a:ln>
              <a:solidFill>
                <a:schemeClr val="bg1"/>
              </a:solidFill>
            </a:ln>
          </p:spPr>
          <p:txBody>
            <a:bodyPr wrap="square" rtlCol="0">
              <a:spAutoFit/>
            </a:bodyPr>
            <a:lstStyle/>
            <a:p>
              <a:pPr algn="ctr"/>
              <a:r>
                <a:rPr lang="zh-CN" altLang="en-US" sz="2800" b="1" dirty="0" smtClean="0">
                  <a:solidFill>
                    <a:schemeClr val="bg1"/>
                  </a:solidFill>
                  <a:latin typeface="等线" panose="02010600030101010101" pitchFamily="2" charset="-122"/>
                  <a:ea typeface="等线" panose="02010600030101010101" pitchFamily="2" charset="-122"/>
                </a:rPr>
                <a:t>单点分析判断异常</a:t>
              </a:r>
              <a:endParaRPr lang="zh-CN" altLang="en-US" sz="2800" b="1" dirty="0">
                <a:solidFill>
                  <a:schemeClr val="bg1"/>
                </a:solidFill>
                <a:latin typeface="等线" panose="02010600030101010101" pitchFamily="2" charset="-122"/>
                <a:ea typeface="等线" panose="02010600030101010101" pitchFamily="2" charset="-122"/>
              </a:endParaRPr>
            </a:p>
          </p:txBody>
        </p:sp>
        <p:sp>
          <p:nvSpPr>
            <p:cNvPr id="15" name="文本框 14"/>
            <p:cNvSpPr txBox="1"/>
            <p:nvPr/>
          </p:nvSpPr>
          <p:spPr>
            <a:xfrm>
              <a:off x="4064617" y="5594968"/>
              <a:ext cx="4062762"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统计判断异常出现日期</a:t>
              </a:r>
              <a:endParaRPr lang="zh-CN" altLang="en-US" sz="2800" dirty="0">
                <a:solidFill>
                  <a:schemeClr val="bg1"/>
                </a:solidFill>
                <a:latin typeface="等线" panose="02010600030101010101" pitchFamily="2" charset="-122"/>
                <a:ea typeface="等线" panose="02010600030101010101" pitchFamily="2" charset="-122"/>
              </a:endParaRPr>
            </a:p>
          </p:txBody>
        </p:sp>
        <p:cxnSp>
          <p:nvCxnSpPr>
            <p:cNvPr id="3" name="直接箭头连接符 2"/>
            <p:cNvCxnSpPr>
              <a:stCxn id="13" idx="2"/>
              <a:endCxn id="12" idx="0"/>
            </p:cNvCxnSpPr>
            <p:nvPr/>
          </p:nvCxnSpPr>
          <p:spPr>
            <a:xfrm>
              <a:off x="6096000" y="2227153"/>
              <a:ext cx="1445" cy="52226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2" idx="2"/>
              <a:endCxn id="14" idx="0"/>
            </p:cNvCxnSpPr>
            <p:nvPr/>
          </p:nvCxnSpPr>
          <p:spPr>
            <a:xfrm flipH="1">
              <a:off x="3742661" y="3272641"/>
              <a:ext cx="2354784" cy="422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4" idx="2"/>
              <a:endCxn id="11" idx="0"/>
            </p:cNvCxnSpPr>
            <p:nvPr/>
          </p:nvCxnSpPr>
          <p:spPr>
            <a:xfrm>
              <a:off x="3742661" y="4218611"/>
              <a:ext cx="2353337" cy="39054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1" idx="2"/>
              <a:endCxn id="15" idx="0"/>
            </p:cNvCxnSpPr>
            <p:nvPr/>
          </p:nvCxnSpPr>
          <p:spPr>
            <a:xfrm>
              <a:off x="6095998" y="5132379"/>
              <a:ext cx="0" cy="46258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973227" y="3703027"/>
              <a:ext cx="3256156" cy="523220"/>
            </a:xfrm>
            <a:prstGeom prst="rect">
              <a:avLst/>
            </a:prstGeom>
            <a:noFill/>
            <a:ln>
              <a:solidFill>
                <a:schemeClr val="bg1"/>
              </a:solidFill>
            </a:ln>
          </p:spPr>
          <p:txBody>
            <a:bodyPr wrap="square" rtlCol="0">
              <a:spAutoFit/>
            </a:bodyPr>
            <a:lstStyle/>
            <a:p>
              <a:pPr algn="ctr"/>
              <a:r>
                <a:rPr lang="zh-CN" altLang="en-US" sz="2800" b="1" dirty="0" smtClean="0">
                  <a:solidFill>
                    <a:schemeClr val="bg1"/>
                  </a:solidFill>
                  <a:latin typeface="等线" panose="02010600030101010101" pitchFamily="2" charset="-122"/>
                  <a:ea typeface="等线" panose="02010600030101010101" pitchFamily="2" charset="-122"/>
                </a:rPr>
                <a:t>异常检测算法</a:t>
              </a:r>
              <a:endParaRPr lang="zh-CN" altLang="en-US" sz="2800" b="1" dirty="0">
                <a:solidFill>
                  <a:schemeClr val="bg1"/>
                </a:solidFill>
                <a:latin typeface="等线" panose="02010600030101010101" pitchFamily="2" charset="-122"/>
                <a:ea typeface="等线" panose="02010600030101010101" pitchFamily="2" charset="-122"/>
              </a:endParaRPr>
            </a:p>
          </p:txBody>
        </p:sp>
        <p:cxnSp>
          <p:nvCxnSpPr>
            <p:cNvPr id="41" name="直接箭头连接符 40"/>
            <p:cNvCxnSpPr>
              <a:stCxn id="40" idx="1"/>
              <a:endCxn id="14" idx="3"/>
            </p:cNvCxnSpPr>
            <p:nvPr/>
          </p:nvCxnSpPr>
          <p:spPr>
            <a:xfrm flipH="1" flipV="1">
              <a:off x="5801919" y="3957001"/>
              <a:ext cx="1171308" cy="76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2863983" y="210384"/>
            <a:ext cx="6802531" cy="2308324"/>
          </a:xfrm>
          <a:prstGeom prst="rect">
            <a:avLst/>
          </a:prstGeom>
          <a:noFill/>
        </p:spPr>
        <p:txBody>
          <a:bodyPr wrap="square" rtlCol="0">
            <a:spAutoFit/>
          </a:bodyPr>
          <a:lstStyle/>
          <a:p>
            <a:pPr marL="457200" indent="-457200">
              <a:lnSpc>
                <a:spcPct val="200000"/>
              </a:lnSpc>
              <a:buFont typeface="Arial" panose="020B0604020202020204" pitchFamily="34" charset="0"/>
              <a:buChar char="•"/>
            </a:pPr>
            <a:r>
              <a:rPr lang="zh-CN" altLang="en-US" sz="3600" dirty="0">
                <a:solidFill>
                  <a:schemeClr val="bg1"/>
                </a:solidFill>
                <a:latin typeface="等线" panose="02010600030101010101" pitchFamily="2" charset="-122"/>
                <a:ea typeface="等线" panose="02010600030101010101" pitchFamily="2" charset="-122"/>
              </a:rPr>
              <a:t>基于曲线的异常检测</a:t>
            </a:r>
            <a:r>
              <a:rPr lang="zh-CN" altLang="en-US" sz="3600" dirty="0" smtClean="0">
                <a:solidFill>
                  <a:schemeClr val="bg1"/>
                </a:solidFill>
                <a:latin typeface="等线" panose="02010600030101010101" pitchFamily="2" charset="-122"/>
                <a:ea typeface="等线" panose="02010600030101010101" pitchFamily="2" charset="-122"/>
              </a:rPr>
              <a:t>分析</a:t>
            </a:r>
            <a:r>
              <a:rPr lang="en-US" altLang="zh-CN" sz="3600" dirty="0" smtClean="0">
                <a:solidFill>
                  <a:schemeClr val="bg1"/>
                </a:solidFill>
                <a:latin typeface="等线" panose="02010600030101010101" pitchFamily="2" charset="-122"/>
                <a:ea typeface="等线" panose="02010600030101010101" pitchFamily="2" charset="-122"/>
              </a:rPr>
              <a:t>-</a:t>
            </a:r>
            <a:r>
              <a:rPr lang="zh-CN" altLang="en-US" sz="3600" dirty="0" smtClean="0">
                <a:solidFill>
                  <a:schemeClr val="bg1"/>
                </a:solidFill>
                <a:latin typeface="等线" panose="02010600030101010101" pitchFamily="2" charset="-122"/>
                <a:ea typeface="等线" panose="02010600030101010101" pitchFamily="2" charset="-122"/>
              </a:rPr>
              <a:t>用于台风天</a:t>
            </a:r>
            <a:endParaRPr lang="en-US" altLang="zh-CN" sz="3600" dirty="0">
              <a:solidFill>
                <a:schemeClr val="bg1"/>
              </a:solidFill>
              <a:latin typeface="等线" panose="02010600030101010101" pitchFamily="2" charset="-122"/>
              <a:ea typeface="等线" panose="02010600030101010101" pitchFamily="2" charset="-122"/>
            </a:endParaRPr>
          </a:p>
        </p:txBody>
      </p:sp>
      <p:sp>
        <p:nvSpPr>
          <p:cNvPr id="4" name="文本框 3"/>
          <p:cNvSpPr txBox="1"/>
          <p:nvPr/>
        </p:nvSpPr>
        <p:spPr>
          <a:xfrm>
            <a:off x="9254532" y="4609159"/>
            <a:ext cx="1919235" cy="369332"/>
          </a:xfrm>
          <a:prstGeom prst="rect">
            <a:avLst/>
          </a:prstGeom>
          <a:noFill/>
        </p:spPr>
        <p:txBody>
          <a:bodyPr wrap="square" rtlCol="0">
            <a:spAutoFit/>
          </a:bodyPr>
          <a:lstStyle/>
          <a:p>
            <a:r>
              <a:rPr lang="zh-CN" altLang="en-US" dirty="0"/>
              <a:t>哪</a:t>
            </a:r>
            <a:r>
              <a:rPr lang="zh-CN" altLang="en-US" dirty="0" smtClean="0"/>
              <a:t>几种方法</a:t>
            </a:r>
            <a:endParaRPr lang="zh-CN" altLang="en-US" dirty="0"/>
          </a:p>
        </p:txBody>
      </p:sp>
    </p:spTree>
    <p:extLst>
      <p:ext uri="{BB962C8B-B14F-4D97-AF65-F5344CB8AC3E}">
        <p14:creationId xmlns:p14="http://schemas.microsoft.com/office/powerpoint/2010/main" val="258323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2461" y="1193183"/>
            <a:ext cx="8657680" cy="4878102"/>
          </a:xfrm>
          <a:prstGeom prst="rect">
            <a:avLst/>
          </a:prstGeom>
        </p:spPr>
      </p:pic>
      <p:sp>
        <p:nvSpPr>
          <p:cNvPr id="39" name="矩形 38"/>
          <p:cNvSpPr/>
          <p:nvPr/>
        </p:nvSpPr>
        <p:spPr>
          <a:xfrm>
            <a:off x="0" y="6797042"/>
            <a:ext cx="12192000" cy="60959"/>
          </a:xfrm>
          <a:prstGeom prst="rect">
            <a:avLst/>
          </a:prstGeom>
          <a:solidFill>
            <a:srgbClr val="EBB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schemeClr val="bg1"/>
              </a:solidFill>
              <a:latin typeface="等线" panose="02010600030101010101" pitchFamily="2" charset="-122"/>
              <a:ea typeface="等线" panose="02010600030101010101" pitchFamily="2" charset="-122"/>
            </a:endParaRPr>
          </a:p>
        </p:txBody>
      </p:sp>
      <p:sp>
        <p:nvSpPr>
          <p:cNvPr id="43" name="文本框 42"/>
          <p:cNvSpPr txBox="1"/>
          <p:nvPr/>
        </p:nvSpPr>
        <p:spPr>
          <a:xfrm>
            <a:off x="4528868" y="490140"/>
            <a:ext cx="3134264"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曲线异常检测</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45" name="文本框 44"/>
          <p:cNvSpPr txBox="1"/>
          <p:nvPr/>
        </p:nvSpPr>
        <p:spPr>
          <a:xfrm>
            <a:off x="5110620" y="3299356"/>
            <a:ext cx="2154477" cy="461665"/>
          </a:xfrm>
          <a:prstGeom prst="rect">
            <a:avLst/>
          </a:prstGeom>
          <a:noFill/>
        </p:spPr>
        <p:txBody>
          <a:bodyPr wrap="square" rtlCol="0">
            <a:spAutoFit/>
          </a:bodyPr>
          <a:lstStyle/>
          <a:p>
            <a:pPr algn="ctr"/>
            <a:r>
              <a:rPr lang="zh-CN" altLang="en-US" sz="2400" b="1" dirty="0" smtClean="0">
                <a:latin typeface="等线" panose="02010600030101010101" pitchFamily="2" charset="-122"/>
                <a:ea typeface="等线" panose="02010600030101010101" pitchFamily="2" charset="-122"/>
              </a:rPr>
              <a:t>正常</a:t>
            </a:r>
            <a:endParaRPr lang="zh-CN" altLang="en-US" sz="2400" b="1" dirty="0">
              <a:latin typeface="等线" panose="02010600030101010101" pitchFamily="2" charset="-122"/>
              <a:ea typeface="等线" panose="02010600030101010101" pitchFamily="2" charset="-122"/>
            </a:endParaRPr>
          </a:p>
        </p:txBody>
      </p:sp>
      <p:sp>
        <p:nvSpPr>
          <p:cNvPr id="46" name="文本框 45"/>
          <p:cNvSpPr txBox="1"/>
          <p:nvPr/>
        </p:nvSpPr>
        <p:spPr>
          <a:xfrm>
            <a:off x="2665422" y="4789486"/>
            <a:ext cx="2154477" cy="461665"/>
          </a:xfrm>
          <a:prstGeom prst="rect">
            <a:avLst/>
          </a:prstGeom>
          <a:noFill/>
        </p:spPr>
        <p:txBody>
          <a:bodyPr wrap="square" rtlCol="0">
            <a:spAutoFit/>
          </a:bodyPr>
          <a:lstStyle/>
          <a:p>
            <a:pPr algn="ctr"/>
            <a:r>
              <a:rPr lang="zh-CN" altLang="en-US" sz="2400" b="1" dirty="0">
                <a:latin typeface="等线" panose="02010600030101010101" pitchFamily="2" charset="-122"/>
                <a:ea typeface="等线" panose="02010600030101010101" pitchFamily="2" charset="-122"/>
              </a:rPr>
              <a:t>异常</a:t>
            </a:r>
            <a:endParaRPr lang="zh-CN" altLang="en-US" sz="2000" b="1" dirty="0">
              <a:latin typeface="等线" panose="02010600030101010101" pitchFamily="2" charset="-122"/>
              <a:ea typeface="等线" panose="02010600030101010101" pitchFamily="2" charset="-122"/>
            </a:endParaRPr>
          </a:p>
        </p:txBody>
      </p:sp>
      <p:sp>
        <p:nvSpPr>
          <p:cNvPr id="13" name="文本框 12"/>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研究内容</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10" name="矩形 9"/>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 name="文本框 10"/>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87617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528868" y="490140"/>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smtClean="0">
                <a:solidFill>
                  <a:prstClr val="white"/>
                </a:solidFill>
                <a:latin typeface="等线" panose="02010600030101010101" pitchFamily="2" charset="-122"/>
                <a:ea typeface="等线" panose="02010600030101010101" pitchFamily="2" charset="-122"/>
              </a:rPr>
              <a:t>小波分析</a:t>
            </a: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法</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 name="文本框 3"/>
          <p:cNvSpPr txBox="1"/>
          <p:nvPr/>
        </p:nvSpPr>
        <p:spPr>
          <a:xfrm>
            <a:off x="6924910" y="1824685"/>
            <a:ext cx="3880623" cy="523220"/>
          </a:xfrm>
          <a:prstGeom prst="rect">
            <a:avLst/>
          </a:prstGeom>
          <a:noFill/>
          <a:ln>
            <a:solidFill>
              <a:schemeClr val="bg1"/>
            </a:solidFill>
          </a:ln>
        </p:spPr>
        <p:txBody>
          <a:bodyPr wrap="square" rtlCol="0">
            <a:spAutoFit/>
          </a:bodyPr>
          <a:lstStyle/>
          <a:p>
            <a:pPr lvl="0" algn="ctr">
              <a:defRPr/>
            </a:pPr>
            <a:r>
              <a:rPr lang="zh-CN" altLang="en-US" sz="2800" dirty="0">
                <a:solidFill>
                  <a:prstClr val="white"/>
                </a:solidFill>
                <a:latin typeface="等线" panose="02010600030101010101" pitchFamily="2" charset="-122"/>
                <a:ea typeface="等线" panose="02010600030101010101" pitchFamily="2" charset="-122"/>
              </a:rPr>
              <a:t>一</a:t>
            </a:r>
            <a:r>
              <a:rPr lang="zh-CN" altLang="en-US" sz="2800" dirty="0" smtClean="0">
                <a:solidFill>
                  <a:prstClr val="white"/>
                </a:solidFill>
                <a:latin typeface="等线" panose="02010600030101010101" pitchFamily="2" charset="-122"/>
                <a:ea typeface="等线" panose="02010600030101010101" pitchFamily="2" charset="-122"/>
              </a:rPr>
              <a:t>层二进小</a:t>
            </a:r>
            <a:r>
              <a:rPr lang="zh-CN" altLang="en-US" sz="2800" dirty="0">
                <a:solidFill>
                  <a:prstClr val="white"/>
                </a:solidFill>
                <a:latin typeface="等线" panose="02010600030101010101" pitchFamily="2" charset="-122"/>
                <a:ea typeface="等线" panose="02010600030101010101" pitchFamily="2" charset="-122"/>
              </a:rPr>
              <a:t>波分解 </a:t>
            </a:r>
            <a:r>
              <a:rPr lang="en-US" altLang="zh-CN" sz="2800" dirty="0">
                <a:solidFill>
                  <a:prstClr val="white"/>
                </a:solidFill>
                <a:latin typeface="等线" panose="02010600030101010101" pitchFamily="2" charset="-122"/>
                <a:ea typeface="等线" panose="02010600030101010101" pitchFamily="2" charset="-122"/>
              </a:rPr>
              <a:t>A&amp;T</a:t>
            </a:r>
            <a:endParaRPr lang="zh-CN" altLang="en-US" sz="2800" dirty="0">
              <a:solidFill>
                <a:prstClr val="white"/>
              </a:solidFill>
              <a:latin typeface="等线" panose="02010600030101010101" pitchFamily="2" charset="-122"/>
              <a:ea typeface="等线" panose="02010600030101010101" pitchFamily="2" charset="-122"/>
            </a:endParaRPr>
          </a:p>
        </p:txBody>
      </p:sp>
      <p:sp>
        <p:nvSpPr>
          <p:cNvPr id="43" name="文本框 42"/>
          <p:cNvSpPr txBox="1"/>
          <p:nvPr/>
        </p:nvSpPr>
        <p:spPr>
          <a:xfrm>
            <a:off x="6924909" y="2899848"/>
            <a:ext cx="3880624" cy="523220"/>
          </a:xfrm>
          <a:prstGeom prst="rect">
            <a:avLst/>
          </a:prstGeom>
          <a:noFill/>
          <a:ln>
            <a:solidFill>
              <a:schemeClr val="bg1"/>
            </a:solidFill>
          </a:ln>
        </p:spPr>
        <p:txBody>
          <a:bodyPr wrap="square" rtlCol="0">
            <a:spAutoFit/>
          </a:bodyPr>
          <a:lstStyle/>
          <a:p>
            <a:pPr lvl="0" algn="ctr">
              <a:defRPr/>
            </a:pPr>
            <a:r>
              <a:rPr lang="zh-CN" altLang="en-US" sz="2800" dirty="0">
                <a:solidFill>
                  <a:prstClr val="white"/>
                </a:solidFill>
                <a:latin typeface="等线" panose="02010600030101010101" pitchFamily="2" charset="-122"/>
                <a:ea typeface="等线" panose="02010600030101010101" pitchFamily="2" charset="-122"/>
              </a:rPr>
              <a:t>降低</a:t>
            </a:r>
            <a:r>
              <a:rPr lang="zh-CN" altLang="en-US" sz="2800" dirty="0" smtClean="0">
                <a:solidFill>
                  <a:prstClr val="white"/>
                </a:solidFill>
                <a:latin typeface="等线" panose="02010600030101010101" pitchFamily="2" charset="-122"/>
                <a:ea typeface="等线" panose="02010600030101010101" pitchFamily="2" charset="-122"/>
              </a:rPr>
              <a:t>高频</a:t>
            </a:r>
            <a:r>
              <a:rPr lang="zh-CN" altLang="en-US" sz="2800" dirty="0">
                <a:solidFill>
                  <a:prstClr val="white"/>
                </a:solidFill>
                <a:latin typeface="等线" panose="02010600030101010101" pitchFamily="2" charset="-122"/>
                <a:ea typeface="等线" panose="02010600030101010101" pitchFamily="2" charset="-122"/>
              </a:rPr>
              <a:t>信号</a:t>
            </a:r>
          </a:p>
        </p:txBody>
      </p:sp>
      <p:sp>
        <p:nvSpPr>
          <p:cNvPr id="44" name="文本框 43"/>
          <p:cNvSpPr txBox="1"/>
          <p:nvPr/>
        </p:nvSpPr>
        <p:spPr>
          <a:xfrm>
            <a:off x="7136782" y="3975011"/>
            <a:ext cx="3456878" cy="523220"/>
          </a:xfrm>
          <a:prstGeom prst="rect">
            <a:avLst/>
          </a:prstGeom>
          <a:noFill/>
          <a:ln>
            <a:solidFill>
              <a:schemeClr val="bg1"/>
            </a:solidFill>
          </a:ln>
        </p:spPr>
        <p:txBody>
          <a:bodyPr wrap="square" rtlCol="0">
            <a:spAutoFit/>
          </a:bodyPr>
          <a:lstStyle/>
          <a:p>
            <a:pPr lvl="0" algn="ctr"/>
            <a:r>
              <a:rPr lang="zh-CN" altLang="en-US" sz="2800">
                <a:solidFill>
                  <a:prstClr val="white"/>
                </a:solidFill>
                <a:latin typeface="等线" panose="02010600030101010101" pitchFamily="2" charset="-122"/>
                <a:ea typeface="等线" panose="02010600030101010101" pitchFamily="2" charset="-122"/>
              </a:rPr>
              <a:t>小波重建</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45" name="直接箭头连接符 44"/>
          <p:cNvCxnSpPr>
            <a:stCxn id="4" idx="2"/>
            <a:endCxn id="43" idx="0"/>
          </p:cNvCxnSpPr>
          <p:nvPr/>
        </p:nvCxnSpPr>
        <p:spPr>
          <a:xfrm flipH="1">
            <a:off x="8865221" y="2347905"/>
            <a:ext cx="1"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3" idx="2"/>
            <a:endCxn id="44" idx="0"/>
          </p:cNvCxnSpPr>
          <p:nvPr/>
        </p:nvCxnSpPr>
        <p:spPr>
          <a:xfrm>
            <a:off x="8865221" y="3423068"/>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136782" y="5050174"/>
            <a:ext cx="3456878" cy="954107"/>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smtClean="0">
                <a:solidFill>
                  <a:prstClr val="white"/>
                </a:solidFill>
                <a:latin typeface="等线" panose="02010600030101010101" pitchFamily="2" charset="-122"/>
                <a:ea typeface="等线" panose="02010600030101010101" pitchFamily="2" charset="-122"/>
              </a:rPr>
              <a:t>原始</a:t>
            </a:r>
            <a:r>
              <a:rPr lang="zh-CN" altLang="en-US" sz="2800" dirty="0" smtClean="0">
                <a:solidFill>
                  <a:prstClr val="white"/>
                </a:solidFill>
                <a:latin typeface="等线" panose="02010600030101010101" pitchFamily="2" charset="-122"/>
                <a:ea typeface="等线" panose="02010600030101010101" pitchFamily="2" charset="-122"/>
              </a:rPr>
              <a:t>信号差分</a:t>
            </a: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峰值</a:t>
            </a: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分析</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17" name="直接箭头连接符 16"/>
          <p:cNvCxnSpPr>
            <a:stCxn id="44" idx="2"/>
            <a:endCxn id="16" idx="0"/>
          </p:cNvCxnSpPr>
          <p:nvPr/>
        </p:nvCxnSpPr>
        <p:spPr>
          <a:xfrm>
            <a:off x="8865221" y="4498231"/>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4"/>
          <a:stretch>
            <a:fillRect/>
          </a:stretch>
        </p:blipFill>
        <p:spPr>
          <a:xfrm>
            <a:off x="868287" y="2023336"/>
            <a:ext cx="5567241" cy="3429609"/>
          </a:xfrm>
          <a:prstGeom prst="rect">
            <a:avLst/>
          </a:prstGeom>
        </p:spPr>
      </p:pic>
    </p:spTree>
    <p:extLst>
      <p:ext uri="{BB962C8B-B14F-4D97-AF65-F5344CB8AC3E}">
        <p14:creationId xmlns:p14="http://schemas.microsoft.com/office/powerpoint/2010/main" val="2473833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528868" y="490140"/>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a:solidFill>
                  <a:prstClr val="white"/>
                </a:solidFill>
                <a:latin typeface="等线" panose="02010600030101010101" pitchFamily="2" charset="-122"/>
                <a:ea typeface="等线" panose="02010600030101010101" pitchFamily="2" charset="-122"/>
              </a:rPr>
              <a:t>小波</a:t>
            </a: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分析法</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9863" y="1289070"/>
            <a:ext cx="9783034" cy="5280307"/>
          </a:xfrm>
          <a:prstGeom prst="rect">
            <a:avLst/>
          </a:prstGeom>
        </p:spPr>
      </p:pic>
    </p:spTree>
    <p:extLst>
      <p:ext uri="{BB962C8B-B14F-4D97-AF65-F5344CB8AC3E}">
        <p14:creationId xmlns:p14="http://schemas.microsoft.com/office/powerpoint/2010/main" val="2870776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 name="文本框 2"/>
          <p:cNvSpPr txBox="1"/>
          <p:nvPr/>
        </p:nvSpPr>
        <p:spPr>
          <a:xfrm>
            <a:off x="4898066" y="1190837"/>
            <a:ext cx="2395869" cy="830997"/>
          </a:xfrm>
          <a:prstGeom prst="rect">
            <a:avLst/>
          </a:prstGeom>
          <a:noFill/>
        </p:spPr>
        <p:txBody>
          <a:bodyPr wrap="square" rtlCol="0">
            <a:spAutoFit/>
          </a:bodyPr>
          <a:lstStyle/>
          <a:p>
            <a:pPr algn="ctr" defTabSz="914210"/>
            <a:r>
              <a:rPr lang="zh-CN" altLang="en-US" sz="4800" dirty="0" smtClean="0">
                <a:solidFill>
                  <a:srgbClr val="FF9F03"/>
                </a:solidFill>
                <a:latin typeface="等线" panose="02010600030101010101" pitchFamily="2" charset="-122"/>
                <a:ea typeface="等线" panose="02010600030101010101" pitchFamily="2" charset="-122"/>
              </a:rPr>
              <a:t>目录</a:t>
            </a:r>
            <a:endParaRPr lang="zh-CN" altLang="en-US" sz="4800" dirty="0">
              <a:solidFill>
                <a:srgbClr val="FF9F03"/>
              </a:solidFill>
              <a:latin typeface="等线" panose="02010600030101010101" pitchFamily="2" charset="-122"/>
              <a:ea typeface="等线" panose="02010600030101010101" pitchFamily="2" charset="-122"/>
            </a:endParaRPr>
          </a:p>
        </p:txBody>
      </p:sp>
      <p:grpSp>
        <p:nvGrpSpPr>
          <p:cNvPr id="10" name="组合 9"/>
          <p:cNvGrpSpPr/>
          <p:nvPr/>
        </p:nvGrpSpPr>
        <p:grpSpPr>
          <a:xfrm>
            <a:off x="2420219" y="2833578"/>
            <a:ext cx="878957" cy="878957"/>
            <a:chOff x="2910664" y="2833578"/>
            <a:chExt cx="878957" cy="878957"/>
          </a:xfrm>
        </p:grpSpPr>
        <p:sp>
          <p:nvSpPr>
            <p:cNvPr id="6" name="菱形 5"/>
            <p:cNvSpPr/>
            <p:nvPr/>
          </p:nvSpPr>
          <p:spPr>
            <a:xfrm>
              <a:off x="2910664" y="2833578"/>
              <a:ext cx="878957" cy="878957"/>
            </a:xfrm>
            <a:prstGeom prst="diamond">
              <a:avLst/>
            </a:prstGeom>
            <a:noFill/>
            <a:ln w="25400">
              <a:solidFill>
                <a:srgbClr val="9F6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12" name="文本框 11"/>
            <p:cNvSpPr txBox="1"/>
            <p:nvPr/>
          </p:nvSpPr>
          <p:spPr>
            <a:xfrm>
              <a:off x="2941232" y="2924243"/>
              <a:ext cx="817820" cy="666786"/>
            </a:xfrm>
            <a:prstGeom prst="rect">
              <a:avLst/>
            </a:prstGeom>
            <a:noFill/>
          </p:spPr>
          <p:txBody>
            <a:bodyPr wrap="square" rtlCol="0">
              <a:spAutoFit/>
            </a:bodyPr>
            <a:lstStyle/>
            <a:p>
              <a:pPr algn="ctr" defTabSz="914210"/>
              <a:r>
                <a:rPr lang="en-US" altLang="zh-CN" sz="3733">
                  <a:solidFill>
                    <a:prstClr val="white"/>
                  </a:solidFill>
                </a:rPr>
                <a:t>01</a:t>
              </a:r>
              <a:endParaRPr lang="zh-CN" altLang="en-US" sz="3733">
                <a:solidFill>
                  <a:prstClr val="white"/>
                </a:solidFill>
              </a:endParaRPr>
            </a:p>
          </p:txBody>
        </p:sp>
      </p:grpSp>
      <p:sp>
        <p:nvSpPr>
          <p:cNvPr id="16" name="文本框 15"/>
          <p:cNvSpPr txBox="1"/>
          <p:nvPr/>
        </p:nvSpPr>
        <p:spPr>
          <a:xfrm>
            <a:off x="1757454" y="4061349"/>
            <a:ext cx="2204484" cy="420564"/>
          </a:xfrm>
          <a:prstGeom prst="rect">
            <a:avLst/>
          </a:prstGeom>
          <a:noFill/>
        </p:spPr>
        <p:txBody>
          <a:bodyPr wrap="square" rtlCol="0">
            <a:spAutoFit/>
          </a:bodyPr>
          <a:lstStyle/>
          <a:p>
            <a:pPr algn="ctr" defTabSz="914210"/>
            <a:r>
              <a:rPr lang="zh-CN" altLang="en-US" sz="2133" dirty="0" smtClean="0">
                <a:solidFill>
                  <a:srgbClr val="9F6B9F"/>
                </a:solidFill>
                <a:latin typeface="Arial" panose="020B0604020202020204" pitchFamily="34" charset="0"/>
                <a:ea typeface="微软雅黑" panose="020B0503020204020204" pitchFamily="34" charset="-122"/>
                <a:cs typeface="Arial" panose="020B0604020202020204" pitchFamily="34" charset="0"/>
              </a:rPr>
              <a:t>课题背景</a:t>
            </a:r>
            <a:endParaRPr lang="zh-CN" altLang="en-US" sz="2133" dirty="0">
              <a:solidFill>
                <a:srgbClr val="9F6B9F"/>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1" name="组合 10"/>
          <p:cNvGrpSpPr/>
          <p:nvPr/>
        </p:nvGrpSpPr>
        <p:grpSpPr>
          <a:xfrm>
            <a:off x="4577755" y="2833578"/>
            <a:ext cx="878957" cy="878957"/>
            <a:chOff x="4741236" y="2833578"/>
            <a:chExt cx="878957" cy="878957"/>
          </a:xfrm>
        </p:grpSpPr>
        <p:sp>
          <p:nvSpPr>
            <p:cNvPr id="7" name="菱形 6"/>
            <p:cNvSpPr/>
            <p:nvPr/>
          </p:nvSpPr>
          <p:spPr>
            <a:xfrm>
              <a:off x="4741236" y="2833578"/>
              <a:ext cx="878957" cy="878957"/>
            </a:xfrm>
            <a:prstGeom prst="diamond">
              <a:avLst/>
            </a:prstGeom>
            <a:noFill/>
            <a:ln w="25400">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13" name="文本框 12"/>
            <p:cNvSpPr txBox="1"/>
            <p:nvPr/>
          </p:nvSpPr>
          <p:spPr>
            <a:xfrm>
              <a:off x="4771804" y="2924243"/>
              <a:ext cx="817820" cy="666786"/>
            </a:xfrm>
            <a:prstGeom prst="rect">
              <a:avLst/>
            </a:prstGeom>
            <a:noFill/>
          </p:spPr>
          <p:txBody>
            <a:bodyPr wrap="square" rtlCol="0">
              <a:spAutoFit/>
            </a:bodyPr>
            <a:lstStyle/>
            <a:p>
              <a:pPr algn="ctr" defTabSz="914210"/>
              <a:r>
                <a:rPr lang="en-US" altLang="zh-CN" sz="3733">
                  <a:solidFill>
                    <a:prstClr val="white"/>
                  </a:solidFill>
                </a:rPr>
                <a:t>02</a:t>
              </a:r>
              <a:endParaRPr lang="zh-CN" altLang="en-US" sz="3733">
                <a:solidFill>
                  <a:prstClr val="white"/>
                </a:solidFill>
              </a:endParaRPr>
            </a:p>
          </p:txBody>
        </p:sp>
      </p:grpSp>
      <p:sp>
        <p:nvSpPr>
          <p:cNvPr id="17" name="文本框 16"/>
          <p:cNvSpPr txBox="1"/>
          <p:nvPr/>
        </p:nvSpPr>
        <p:spPr>
          <a:xfrm>
            <a:off x="3914990" y="4061349"/>
            <a:ext cx="2204484" cy="420564"/>
          </a:xfrm>
          <a:prstGeom prst="rect">
            <a:avLst/>
          </a:prstGeom>
          <a:noFill/>
        </p:spPr>
        <p:txBody>
          <a:bodyPr wrap="square" rtlCol="0">
            <a:spAutoFit/>
          </a:bodyPr>
          <a:lstStyle/>
          <a:p>
            <a:pPr algn="ctr" defTabSz="914210"/>
            <a:r>
              <a:rPr lang="zh-CN" altLang="en-US" sz="2133" dirty="0" smtClean="0">
                <a:solidFill>
                  <a:srgbClr val="EB6752"/>
                </a:solidFill>
                <a:latin typeface="Arial" panose="020B0604020202020204" pitchFamily="34" charset="0"/>
                <a:ea typeface="微软雅黑" panose="020B0503020204020204" pitchFamily="34" charset="-122"/>
                <a:cs typeface="Arial" panose="020B0604020202020204" pitchFamily="34" charset="0"/>
              </a:rPr>
              <a:t>数据分析</a:t>
            </a:r>
            <a:endParaRPr lang="zh-CN" altLang="en-US" sz="2133" dirty="0">
              <a:solidFill>
                <a:srgbClr val="EB6752"/>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0" name="组合 19"/>
          <p:cNvGrpSpPr/>
          <p:nvPr/>
        </p:nvGrpSpPr>
        <p:grpSpPr>
          <a:xfrm>
            <a:off x="6735291" y="2833578"/>
            <a:ext cx="878957" cy="878957"/>
            <a:chOff x="6571808" y="2833578"/>
            <a:chExt cx="878957" cy="878957"/>
          </a:xfrm>
        </p:grpSpPr>
        <p:sp>
          <p:nvSpPr>
            <p:cNvPr id="8" name="菱形 7"/>
            <p:cNvSpPr/>
            <p:nvPr/>
          </p:nvSpPr>
          <p:spPr>
            <a:xfrm>
              <a:off x="6571808" y="2833578"/>
              <a:ext cx="878957" cy="878957"/>
            </a:xfrm>
            <a:prstGeom prst="diamond">
              <a:avLst/>
            </a:prstGeom>
            <a:noFill/>
            <a:ln w="25400">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14" name="文本框 13"/>
            <p:cNvSpPr txBox="1"/>
            <p:nvPr/>
          </p:nvSpPr>
          <p:spPr>
            <a:xfrm>
              <a:off x="6602376" y="2924243"/>
              <a:ext cx="817820" cy="666786"/>
            </a:xfrm>
            <a:prstGeom prst="rect">
              <a:avLst/>
            </a:prstGeom>
            <a:noFill/>
          </p:spPr>
          <p:txBody>
            <a:bodyPr wrap="square" rtlCol="0">
              <a:spAutoFit/>
            </a:bodyPr>
            <a:lstStyle/>
            <a:p>
              <a:pPr algn="ctr" defTabSz="914210"/>
              <a:r>
                <a:rPr lang="en-US" altLang="zh-CN" sz="3733">
                  <a:solidFill>
                    <a:prstClr val="white"/>
                  </a:solidFill>
                </a:rPr>
                <a:t>03</a:t>
              </a:r>
              <a:endParaRPr lang="zh-CN" altLang="en-US" sz="3733">
                <a:solidFill>
                  <a:prstClr val="white"/>
                </a:solidFill>
              </a:endParaRPr>
            </a:p>
          </p:txBody>
        </p:sp>
      </p:grpSp>
      <p:sp>
        <p:nvSpPr>
          <p:cNvPr id="18" name="文本框 17"/>
          <p:cNvSpPr txBox="1"/>
          <p:nvPr/>
        </p:nvSpPr>
        <p:spPr>
          <a:xfrm>
            <a:off x="6072526" y="4061349"/>
            <a:ext cx="2204484" cy="420564"/>
          </a:xfrm>
          <a:prstGeom prst="rect">
            <a:avLst/>
          </a:prstGeom>
          <a:noFill/>
        </p:spPr>
        <p:txBody>
          <a:bodyPr wrap="square" rtlCol="0">
            <a:spAutoFit/>
          </a:bodyPr>
          <a:lstStyle/>
          <a:p>
            <a:pPr algn="ctr" defTabSz="914210"/>
            <a:r>
              <a:rPr lang="zh-CN" altLang="en-US" sz="2133" dirty="0" smtClean="0">
                <a:solidFill>
                  <a:srgbClr val="EBB350"/>
                </a:solidFill>
                <a:latin typeface="Arial" panose="020B0604020202020204" pitchFamily="34" charset="0"/>
                <a:ea typeface="微软雅黑" panose="020B0503020204020204" pitchFamily="34" charset="-122"/>
                <a:cs typeface="Arial" panose="020B0604020202020204" pitchFamily="34" charset="0"/>
              </a:rPr>
              <a:t>研究内容</a:t>
            </a:r>
            <a:endParaRPr lang="zh-CN" altLang="en-US" sz="2133" dirty="0">
              <a:solidFill>
                <a:srgbClr val="EBB35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20"/>
          <p:cNvGrpSpPr/>
          <p:nvPr/>
        </p:nvGrpSpPr>
        <p:grpSpPr>
          <a:xfrm>
            <a:off x="8892826" y="2833578"/>
            <a:ext cx="878957" cy="878957"/>
            <a:chOff x="8402379" y="2833578"/>
            <a:chExt cx="878957" cy="878957"/>
          </a:xfrm>
        </p:grpSpPr>
        <p:sp>
          <p:nvSpPr>
            <p:cNvPr id="9" name="菱形 8"/>
            <p:cNvSpPr/>
            <p:nvPr/>
          </p:nvSpPr>
          <p:spPr>
            <a:xfrm>
              <a:off x="8402379" y="2833578"/>
              <a:ext cx="878957" cy="878957"/>
            </a:xfrm>
            <a:prstGeom prst="diamond">
              <a:avLst/>
            </a:prstGeom>
            <a:noFill/>
            <a:ln w="25400">
              <a:solidFill>
                <a:srgbClr val="45A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15" name="文本框 14"/>
            <p:cNvSpPr txBox="1"/>
            <p:nvPr/>
          </p:nvSpPr>
          <p:spPr>
            <a:xfrm>
              <a:off x="8432949" y="2924243"/>
              <a:ext cx="817820" cy="666786"/>
            </a:xfrm>
            <a:prstGeom prst="rect">
              <a:avLst/>
            </a:prstGeom>
            <a:noFill/>
          </p:spPr>
          <p:txBody>
            <a:bodyPr wrap="square" rtlCol="0">
              <a:spAutoFit/>
            </a:bodyPr>
            <a:lstStyle/>
            <a:p>
              <a:pPr algn="ctr" defTabSz="914210"/>
              <a:r>
                <a:rPr lang="en-US" altLang="zh-CN" sz="3733">
                  <a:solidFill>
                    <a:prstClr val="white"/>
                  </a:solidFill>
                </a:rPr>
                <a:t>04</a:t>
              </a:r>
              <a:endParaRPr lang="zh-CN" altLang="en-US" sz="3733">
                <a:solidFill>
                  <a:prstClr val="white"/>
                </a:solidFill>
              </a:endParaRPr>
            </a:p>
          </p:txBody>
        </p:sp>
      </p:grpSp>
      <p:sp>
        <p:nvSpPr>
          <p:cNvPr id="19" name="文本框 18"/>
          <p:cNvSpPr txBox="1"/>
          <p:nvPr/>
        </p:nvSpPr>
        <p:spPr>
          <a:xfrm>
            <a:off x="8230062" y="4061349"/>
            <a:ext cx="2204484" cy="420564"/>
          </a:xfrm>
          <a:prstGeom prst="rect">
            <a:avLst/>
          </a:prstGeom>
          <a:noFill/>
        </p:spPr>
        <p:txBody>
          <a:bodyPr wrap="square" rtlCol="0">
            <a:spAutoFit/>
          </a:bodyPr>
          <a:lstStyle/>
          <a:p>
            <a:pPr algn="ctr" defTabSz="914210"/>
            <a:r>
              <a:rPr lang="zh-CN" altLang="en-US" sz="2133" dirty="0" smtClean="0">
                <a:solidFill>
                  <a:srgbClr val="45A730"/>
                </a:solidFill>
                <a:latin typeface="Arial" panose="020B0604020202020204" pitchFamily="34" charset="0"/>
                <a:ea typeface="微软雅黑" panose="020B0503020204020204" pitchFamily="34" charset="-122"/>
                <a:cs typeface="Arial" panose="020B0604020202020204" pitchFamily="34" charset="0"/>
              </a:rPr>
              <a:t>成果总结</a:t>
            </a:r>
            <a:endParaRPr lang="zh-CN" altLang="en-US" sz="2133" dirty="0">
              <a:solidFill>
                <a:srgbClr val="45A730"/>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163493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3960156" y="486359"/>
            <a:ext cx="479355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小波分析法</a:t>
            </a:r>
            <a:r>
              <a:rPr kumimoji="0" lang="en-US" altLang="zh-CN"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改进算法</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 name="文本框 3"/>
          <p:cNvSpPr txBox="1"/>
          <p:nvPr/>
        </p:nvSpPr>
        <p:spPr>
          <a:xfrm>
            <a:off x="6924910" y="1824685"/>
            <a:ext cx="3880623"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一</a:t>
            </a: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层二进小</a:t>
            </a:r>
            <a:r>
              <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波分解 </a:t>
            </a:r>
            <a:r>
              <a:rPr kumimoji="0" lang="en-US" altLang="zh-CN"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A&amp;T</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3" name="文本框 42"/>
          <p:cNvSpPr txBox="1"/>
          <p:nvPr/>
        </p:nvSpPr>
        <p:spPr>
          <a:xfrm>
            <a:off x="6924909" y="2899848"/>
            <a:ext cx="3880624"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降低</a:t>
            </a: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高频</a:t>
            </a:r>
            <a:r>
              <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信号</a:t>
            </a:r>
          </a:p>
        </p:txBody>
      </p:sp>
      <p:sp>
        <p:nvSpPr>
          <p:cNvPr id="44" name="文本框 43"/>
          <p:cNvSpPr txBox="1"/>
          <p:nvPr/>
        </p:nvSpPr>
        <p:spPr>
          <a:xfrm>
            <a:off x="7136782" y="3975011"/>
            <a:ext cx="3456878"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rPr>
              <a:t>小波重建</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45" name="直接箭头连接符 44"/>
          <p:cNvCxnSpPr>
            <a:stCxn id="4" idx="2"/>
            <a:endCxn id="43" idx="0"/>
          </p:cNvCxnSpPr>
          <p:nvPr/>
        </p:nvCxnSpPr>
        <p:spPr>
          <a:xfrm flipH="1">
            <a:off x="8865221" y="2347905"/>
            <a:ext cx="1"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3" idx="2"/>
            <a:endCxn id="44" idx="0"/>
          </p:cNvCxnSpPr>
          <p:nvPr/>
        </p:nvCxnSpPr>
        <p:spPr>
          <a:xfrm>
            <a:off x="8865221" y="3423068"/>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136782" y="5050174"/>
            <a:ext cx="3456878"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差分分析</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17" name="直接箭头连接符 16"/>
          <p:cNvCxnSpPr>
            <a:stCxn id="44" idx="2"/>
            <a:endCxn id="16" idx="0"/>
          </p:cNvCxnSpPr>
          <p:nvPr/>
        </p:nvCxnSpPr>
        <p:spPr>
          <a:xfrm>
            <a:off x="8865221" y="4498231"/>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4"/>
          <a:stretch>
            <a:fillRect/>
          </a:stretch>
        </p:blipFill>
        <p:spPr>
          <a:xfrm>
            <a:off x="868287" y="2023336"/>
            <a:ext cx="5567241" cy="3429609"/>
          </a:xfrm>
          <a:prstGeom prst="rect">
            <a:avLst/>
          </a:prstGeom>
        </p:spPr>
      </p:pic>
    </p:spTree>
    <p:extLst>
      <p:ext uri="{BB962C8B-B14F-4D97-AF65-F5344CB8AC3E}">
        <p14:creationId xmlns:p14="http://schemas.microsoft.com/office/powerpoint/2010/main" val="4140601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3654660" y="512694"/>
            <a:ext cx="469551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结果再差分</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72" y="1303181"/>
            <a:ext cx="9931656" cy="5349705"/>
          </a:xfrm>
          <a:prstGeom prst="rect">
            <a:avLst/>
          </a:prstGeom>
        </p:spPr>
      </p:pic>
    </p:spTree>
    <p:extLst>
      <p:ext uri="{BB962C8B-B14F-4D97-AF65-F5344CB8AC3E}">
        <p14:creationId xmlns:p14="http://schemas.microsoft.com/office/powerpoint/2010/main" val="1378840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研究内容</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059780" y="490172"/>
            <a:ext cx="4072439" cy="646331"/>
          </a:xfrm>
          <a:prstGeom prst="rect">
            <a:avLst/>
          </a:prstGeom>
          <a:noFill/>
        </p:spPr>
        <p:txBody>
          <a:bodyPr wrap="square" rtlCol="0">
            <a:spAutoFit/>
          </a:bodyPr>
          <a:lstStyle/>
          <a:p>
            <a:pPr lvl="0" algn="ctr"/>
            <a:r>
              <a:rPr lang="zh-CN" altLang="en-US" sz="3600" dirty="0" smtClean="0">
                <a:solidFill>
                  <a:prstClr val="white"/>
                </a:solidFill>
                <a:latin typeface="等线" panose="02010600030101010101" pitchFamily="2" charset="-122"/>
                <a:ea typeface="等线" panose="02010600030101010101" pitchFamily="2" charset="-122"/>
              </a:rPr>
              <a:t>局部异常因子算法</a:t>
            </a:r>
            <a:endParaRPr lang="en-US" altLang="zh-CN" sz="3600" dirty="0" smtClean="0">
              <a:solidFill>
                <a:prstClr val="white"/>
              </a:solidFill>
              <a:latin typeface="等线" panose="02010600030101010101" pitchFamily="2" charset="-122"/>
              <a:ea typeface="等线" panose="02010600030101010101" pitchFamily="2" charset="-122"/>
            </a:endParaRPr>
          </a:p>
        </p:txBody>
      </p:sp>
      <p:pic>
        <p:nvPicPr>
          <p:cNvPr id="1030" name="Picture 6" descr="https://img-blog.csdn.net/201606181650489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185" y="2571138"/>
            <a:ext cx="5619225" cy="2062376"/>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p:cNvSpPr txBox="1"/>
          <p:nvPr/>
        </p:nvSpPr>
        <p:spPr>
          <a:xfrm>
            <a:off x="7237143" y="1824685"/>
            <a:ext cx="3256156"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第</a:t>
            </a:r>
            <a:r>
              <a:rPr kumimoji="0" lang="en-US" altLang="zh-CN"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K</a:t>
            </a: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距离</a:t>
            </a:r>
            <a:r>
              <a:rPr kumimoji="0" lang="en-US" altLang="zh-CN"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&amp;</a:t>
            </a: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邻域</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5" name="文本框 24"/>
          <p:cNvSpPr txBox="1"/>
          <p:nvPr/>
        </p:nvSpPr>
        <p:spPr>
          <a:xfrm>
            <a:off x="7370665" y="2899848"/>
            <a:ext cx="2989112"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可达距离</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6" name="文本框 25"/>
          <p:cNvSpPr txBox="1"/>
          <p:nvPr/>
        </p:nvSpPr>
        <p:spPr>
          <a:xfrm>
            <a:off x="7136782" y="3975011"/>
            <a:ext cx="3456878"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smtClean="0">
                <a:solidFill>
                  <a:prstClr val="white"/>
                </a:solidFill>
                <a:latin typeface="等线" panose="02010600030101010101" pitchFamily="2" charset="-122"/>
                <a:ea typeface="等线" panose="02010600030101010101" pitchFamily="2" charset="-122"/>
              </a:rPr>
              <a:t>局部可达密度</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27" name="直接箭头连接符 26"/>
          <p:cNvCxnSpPr>
            <a:stCxn id="24" idx="2"/>
            <a:endCxn id="25" idx="0"/>
          </p:cNvCxnSpPr>
          <p:nvPr/>
        </p:nvCxnSpPr>
        <p:spPr>
          <a:xfrm>
            <a:off x="8865221" y="2347905"/>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5" idx="2"/>
            <a:endCxn id="26" idx="0"/>
          </p:cNvCxnSpPr>
          <p:nvPr/>
        </p:nvCxnSpPr>
        <p:spPr>
          <a:xfrm>
            <a:off x="8865221" y="3423068"/>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7136782" y="5050174"/>
            <a:ext cx="3456878"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局部离群因子</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30" name="直接箭头连接符 29"/>
          <p:cNvCxnSpPr>
            <a:stCxn id="26" idx="2"/>
            <a:endCxn id="29" idx="0"/>
          </p:cNvCxnSpPr>
          <p:nvPr/>
        </p:nvCxnSpPr>
        <p:spPr>
          <a:xfrm>
            <a:off x="8865221" y="4498231"/>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750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文本框 7"/>
          <p:cNvSpPr txBox="1"/>
          <p:nvPr/>
        </p:nvSpPr>
        <p:spPr>
          <a:xfrm>
            <a:off x="4059780" y="490172"/>
            <a:ext cx="4072439" cy="646331"/>
          </a:xfrm>
          <a:prstGeom prst="rect">
            <a:avLst/>
          </a:prstGeom>
          <a:noFill/>
        </p:spPr>
        <p:txBody>
          <a:bodyPr wrap="square" rtlCol="0">
            <a:spAutoFit/>
          </a:bodyPr>
          <a:lstStyle/>
          <a:p>
            <a:pPr lvl="0" algn="ctr"/>
            <a:r>
              <a:rPr lang="zh-CN" altLang="en-US" sz="3600" dirty="0">
                <a:solidFill>
                  <a:prstClr val="white"/>
                </a:solidFill>
                <a:latin typeface="等线" panose="02010600030101010101" pitchFamily="2" charset="-122"/>
                <a:ea typeface="等线" panose="02010600030101010101" pitchFamily="2" charset="-122"/>
              </a:rPr>
              <a:t>局部异常因子算法</a:t>
            </a:r>
            <a:endParaRPr lang="en-US" altLang="zh-CN" sz="3600" dirty="0">
              <a:solidFill>
                <a:prstClr val="white"/>
              </a:solidFill>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6798" y="1136503"/>
            <a:ext cx="9716050" cy="5321275"/>
          </a:xfrm>
          <a:prstGeom prst="rect">
            <a:avLst/>
          </a:prstGeom>
        </p:spPr>
      </p:pic>
    </p:spTree>
    <p:extLst>
      <p:ext uri="{BB962C8B-B14F-4D97-AF65-F5344CB8AC3E}">
        <p14:creationId xmlns:p14="http://schemas.microsoft.com/office/powerpoint/2010/main" val="3757714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 name="文本框 3"/>
          <p:cNvSpPr txBox="1"/>
          <p:nvPr/>
        </p:nvSpPr>
        <p:spPr>
          <a:xfrm>
            <a:off x="7348655" y="2091427"/>
            <a:ext cx="3256156"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单点分析</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3" name="文本框 42"/>
          <p:cNvSpPr txBox="1"/>
          <p:nvPr/>
        </p:nvSpPr>
        <p:spPr>
          <a:xfrm>
            <a:off x="7036421" y="3431504"/>
            <a:ext cx="3880624" cy="523220"/>
          </a:xfrm>
          <a:prstGeom prst="rect">
            <a:avLst/>
          </a:prstGeom>
          <a:noFill/>
          <a:ln>
            <a:solidFill>
              <a:schemeClr val="bg1"/>
            </a:solidFill>
          </a:ln>
        </p:spPr>
        <p:txBody>
          <a:bodyPr wrap="square" rtlCol="0">
            <a:spAutoFit/>
          </a:bodyPr>
          <a:lstStyle/>
          <a:p>
            <a:pPr lvl="0" algn="ctr"/>
            <a:r>
              <a:rPr lang="zh-CN" altLang="en-US" sz="2800" noProof="0" dirty="0" smtClean="0">
                <a:solidFill>
                  <a:prstClr val="white"/>
                </a:solidFill>
                <a:latin typeface="等线" panose="02010600030101010101" pitchFamily="2" charset="-122"/>
                <a:ea typeface="等线" panose="02010600030101010101" pitchFamily="2" charset="-122"/>
              </a:rPr>
              <a:t>最大似然法求</a:t>
            </a:r>
            <a:r>
              <a:rPr lang="en-US" altLang="zh-CN" sz="2800" noProof="0" dirty="0" smtClean="0">
                <a:solidFill>
                  <a:prstClr val="white"/>
                </a:solidFill>
                <a:latin typeface="等线" panose="02010600030101010101" pitchFamily="2" charset="-122"/>
                <a:ea typeface="等线" panose="02010600030101010101" pitchFamily="2" charset="-122"/>
              </a:rPr>
              <a:t>μ</a:t>
            </a:r>
            <a:r>
              <a:rPr lang="zh-CN" altLang="en-US" sz="2800" noProof="0" dirty="0" smtClean="0">
                <a:solidFill>
                  <a:prstClr val="white"/>
                </a:solidFill>
                <a:latin typeface="等线" panose="02010600030101010101" pitchFamily="2" charset="-122"/>
                <a:ea typeface="等线" panose="02010600030101010101" pitchFamily="2" charset="-122"/>
              </a:rPr>
              <a:t>和</a:t>
            </a:r>
            <a:r>
              <a:rPr lang="zh-CN" altLang="en-US" sz="2800" dirty="0">
                <a:solidFill>
                  <a:prstClr val="white"/>
                </a:solidFill>
                <a:latin typeface="等线" panose="02010600030101010101" pitchFamily="2" charset="-122"/>
                <a:ea typeface="等线" panose="02010600030101010101" pitchFamily="2" charset="-122"/>
              </a:rPr>
              <a:t>𝜎</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4" name="文本框 43"/>
          <p:cNvSpPr txBox="1"/>
          <p:nvPr/>
        </p:nvSpPr>
        <p:spPr>
          <a:xfrm>
            <a:off x="7248294" y="4771581"/>
            <a:ext cx="3456878" cy="523220"/>
          </a:xfrm>
          <a:prstGeom prst="rect">
            <a:avLst/>
          </a:prstGeom>
          <a:noFill/>
          <a:ln>
            <a:solidFill>
              <a:schemeClr val="bg1"/>
            </a:solidFill>
          </a:ln>
        </p:spPr>
        <p:txBody>
          <a:bodyPr wrap="square" rtlCol="0">
            <a:spAutoFit/>
          </a:bodyPr>
          <a:lstStyle/>
          <a:p>
            <a:pPr lvl="0" algn="ct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超过</a:t>
            </a:r>
            <a:r>
              <a:rPr kumimoji="0" lang="en-US" altLang="zh-CN"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3</a:t>
            </a:r>
            <a:r>
              <a:rPr lang="zh-CN" altLang="en-US" sz="2800" dirty="0">
                <a:solidFill>
                  <a:prstClr val="white"/>
                </a:solidFill>
                <a:latin typeface="等线" panose="02010600030101010101" pitchFamily="2" charset="-122"/>
                <a:ea typeface="等线" panose="02010600030101010101" pitchFamily="2" charset="-122"/>
              </a:rPr>
              <a:t>𝜎</a:t>
            </a: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与最大值</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45" name="直接箭头连接符 44"/>
          <p:cNvCxnSpPr>
            <a:stCxn id="4" idx="2"/>
            <a:endCxn id="43" idx="0"/>
          </p:cNvCxnSpPr>
          <p:nvPr/>
        </p:nvCxnSpPr>
        <p:spPr>
          <a:xfrm>
            <a:off x="8976733" y="2614647"/>
            <a:ext cx="0" cy="8168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3" idx="2"/>
            <a:endCxn id="44" idx="0"/>
          </p:cNvCxnSpPr>
          <p:nvPr/>
        </p:nvCxnSpPr>
        <p:spPr>
          <a:xfrm>
            <a:off x="8976733" y="3954724"/>
            <a:ext cx="0" cy="8168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282" y="1749492"/>
            <a:ext cx="5697670" cy="4134330"/>
          </a:xfrm>
          <a:prstGeom prst="rect">
            <a:avLst/>
          </a:prstGeom>
        </p:spPr>
      </p:pic>
      <p:sp>
        <p:nvSpPr>
          <p:cNvPr id="18" name="文本框 17"/>
          <p:cNvSpPr txBox="1"/>
          <p:nvPr/>
        </p:nvSpPr>
        <p:spPr>
          <a:xfrm>
            <a:off x="3658216" y="466075"/>
            <a:ext cx="5318517" cy="646331"/>
          </a:xfrm>
          <a:prstGeom prst="rect">
            <a:avLst/>
          </a:prstGeom>
          <a:noFill/>
        </p:spPr>
        <p:txBody>
          <a:bodyPr wrap="square" rtlCol="0">
            <a:spAutoFit/>
          </a:bodyPr>
          <a:lstStyle/>
          <a:p>
            <a:pPr lvl="0" algn="ctr"/>
            <a:r>
              <a:rPr lang="zh-CN" altLang="en-US" sz="3600" dirty="0" smtClean="0">
                <a:solidFill>
                  <a:prstClr val="white"/>
                </a:solidFill>
                <a:latin typeface="等线" panose="02010600030101010101" pitchFamily="2" charset="-122"/>
                <a:ea typeface="等线" panose="02010600030101010101" pitchFamily="2" charset="-122"/>
              </a:rPr>
              <a:t>极大似然法（</a:t>
            </a:r>
            <a:r>
              <a:rPr lang="en-US" altLang="zh-CN" sz="3600" dirty="0">
                <a:solidFill>
                  <a:prstClr val="white"/>
                </a:solidFill>
                <a:latin typeface="等线" panose="02010600030101010101" pitchFamily="2" charset="-122"/>
                <a:ea typeface="等线" panose="02010600030101010101" pitchFamily="2" charset="-122"/>
              </a:rPr>
              <a:t>3</a:t>
            </a:r>
            <a:r>
              <a:rPr lang="zh-CN" altLang="en-US" sz="3600" dirty="0">
                <a:solidFill>
                  <a:prstClr val="white"/>
                </a:solidFill>
                <a:latin typeface="等线" panose="02010600030101010101" pitchFamily="2" charset="-122"/>
                <a:ea typeface="等线" panose="02010600030101010101" pitchFamily="2" charset="-122"/>
              </a:rPr>
              <a:t>𝜎准则）</a:t>
            </a:r>
          </a:p>
        </p:txBody>
      </p:sp>
    </p:spTree>
    <p:extLst>
      <p:ext uri="{BB962C8B-B14F-4D97-AF65-F5344CB8AC3E}">
        <p14:creationId xmlns:p14="http://schemas.microsoft.com/office/powerpoint/2010/main" val="100716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129" y="1203039"/>
            <a:ext cx="9820574" cy="5314376"/>
          </a:xfrm>
          <a:prstGeom prst="rect">
            <a:avLst/>
          </a:prstGeom>
        </p:spPr>
      </p:pic>
      <p:sp>
        <p:nvSpPr>
          <p:cNvPr id="8" name="文本框 7"/>
          <p:cNvSpPr txBox="1"/>
          <p:nvPr/>
        </p:nvSpPr>
        <p:spPr>
          <a:xfrm>
            <a:off x="3658216" y="466075"/>
            <a:ext cx="5318517" cy="646331"/>
          </a:xfrm>
          <a:prstGeom prst="rect">
            <a:avLst/>
          </a:prstGeom>
          <a:noFill/>
        </p:spPr>
        <p:txBody>
          <a:bodyPr wrap="square" rtlCol="0">
            <a:spAutoFit/>
          </a:bodyPr>
          <a:lstStyle/>
          <a:p>
            <a:pPr lvl="0" algn="ctr"/>
            <a:r>
              <a:rPr lang="zh-CN" altLang="en-US" sz="3600" dirty="0" smtClean="0">
                <a:solidFill>
                  <a:prstClr val="white"/>
                </a:solidFill>
                <a:latin typeface="等线" panose="02010600030101010101" pitchFamily="2" charset="-122"/>
                <a:ea typeface="等线" panose="02010600030101010101" pitchFamily="2" charset="-122"/>
              </a:rPr>
              <a:t>极大似然法（</a:t>
            </a:r>
            <a:r>
              <a:rPr lang="en-US" altLang="zh-CN" sz="3600" dirty="0">
                <a:solidFill>
                  <a:prstClr val="white"/>
                </a:solidFill>
                <a:latin typeface="等线" panose="02010600030101010101" pitchFamily="2" charset="-122"/>
                <a:ea typeface="等线" panose="02010600030101010101" pitchFamily="2" charset="-122"/>
              </a:rPr>
              <a:t>3</a:t>
            </a:r>
            <a:r>
              <a:rPr lang="zh-CN" altLang="en-US" sz="3600" dirty="0">
                <a:solidFill>
                  <a:prstClr val="white"/>
                </a:solidFill>
                <a:latin typeface="等线" panose="02010600030101010101" pitchFamily="2" charset="-122"/>
                <a:ea typeface="等线" panose="02010600030101010101" pitchFamily="2" charset="-122"/>
              </a:rPr>
              <a:t>𝜎准则）</a:t>
            </a:r>
          </a:p>
        </p:txBody>
      </p:sp>
    </p:spTree>
    <p:extLst>
      <p:ext uri="{BB962C8B-B14F-4D97-AF65-F5344CB8AC3E}">
        <p14:creationId xmlns:p14="http://schemas.microsoft.com/office/powerpoint/2010/main" val="4168621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defTabSz="914210"/>
            <a:r>
              <a:rPr lang="zh-CN" altLang="en-US" sz="3200" dirty="0">
                <a:solidFill>
                  <a:schemeClr val="bg1"/>
                </a:solidFill>
                <a:latin typeface="等线" panose="02010600030101010101" pitchFamily="2" charset="-122"/>
                <a:ea typeface="等线" panose="02010600030101010101" pitchFamily="2" charset="-122"/>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2" y="-12462"/>
            <a:ext cx="680485" cy="584775"/>
          </a:xfrm>
          <a:prstGeom prst="rect">
            <a:avLst/>
          </a:prstGeom>
          <a:noFill/>
        </p:spPr>
        <p:txBody>
          <a:bodyPr wrap="square" rtlCol="0">
            <a:spAutoFit/>
          </a:bodyPr>
          <a:lstStyle/>
          <a:p>
            <a:pPr algn="ctr" defTabSz="914210"/>
            <a:r>
              <a:rPr lang="en-US" altLang="zh-CN" sz="3200" smtClean="0">
                <a:solidFill>
                  <a:prstClr val="white"/>
                </a:solidFill>
              </a:rPr>
              <a:t>03</a:t>
            </a:r>
            <a:endParaRPr lang="zh-CN" altLang="en-US" sz="3200">
              <a:solidFill>
                <a:prstClr val="white"/>
              </a:solidFill>
            </a:endParaRPr>
          </a:p>
        </p:txBody>
      </p:sp>
      <p:pic>
        <p:nvPicPr>
          <p:cNvPr id="38" name="图片 37"/>
          <p:cNvPicPr>
            <a:picLocks noChangeAspect="1"/>
          </p:cNvPicPr>
          <p:nvPr/>
        </p:nvPicPr>
        <p:blipFill>
          <a:blip r:embed="rId3"/>
          <a:stretch>
            <a:fillRect/>
          </a:stretch>
        </p:blipFill>
        <p:spPr>
          <a:xfrm>
            <a:off x="1200183" y="1796265"/>
            <a:ext cx="4539906" cy="3750661"/>
          </a:xfrm>
          <a:prstGeom prst="rect">
            <a:avLst/>
          </a:prstGeom>
        </p:spPr>
      </p:pic>
      <p:sp>
        <p:nvSpPr>
          <p:cNvPr id="40" name="文本框 39"/>
          <p:cNvSpPr txBox="1"/>
          <p:nvPr/>
        </p:nvSpPr>
        <p:spPr>
          <a:xfrm>
            <a:off x="4528868" y="490140"/>
            <a:ext cx="3134264"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差分分析法</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4" name="文本框 3"/>
          <p:cNvSpPr txBox="1"/>
          <p:nvPr/>
        </p:nvSpPr>
        <p:spPr>
          <a:xfrm>
            <a:off x="7225991" y="1953360"/>
            <a:ext cx="3256156"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单点分析</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43" name="文本框 42"/>
          <p:cNvSpPr txBox="1"/>
          <p:nvPr/>
        </p:nvSpPr>
        <p:spPr>
          <a:xfrm>
            <a:off x="6913757" y="3293437"/>
            <a:ext cx="3880624" cy="523220"/>
          </a:xfrm>
          <a:prstGeom prst="rect">
            <a:avLst/>
          </a:prstGeom>
          <a:noFill/>
          <a:ln>
            <a:solidFill>
              <a:schemeClr val="bg1"/>
            </a:solidFill>
          </a:ln>
        </p:spPr>
        <p:txBody>
          <a:bodyPr wrap="square" rtlCol="0">
            <a:spAutoFit/>
          </a:bodyPr>
          <a:lstStyle/>
          <a:p>
            <a:pPr algn="ctr"/>
            <a:r>
              <a:rPr lang="zh-CN" altLang="en-US" sz="2800" dirty="0">
                <a:solidFill>
                  <a:schemeClr val="bg1"/>
                </a:solidFill>
                <a:latin typeface="等线" panose="02010600030101010101" pitchFamily="2" charset="-122"/>
                <a:ea typeface="等线" panose="02010600030101010101" pitchFamily="2" charset="-122"/>
              </a:rPr>
              <a:t>前后日数值变化比例</a:t>
            </a:r>
          </a:p>
        </p:txBody>
      </p:sp>
      <p:sp>
        <p:nvSpPr>
          <p:cNvPr id="44" name="文本框 43"/>
          <p:cNvSpPr txBox="1"/>
          <p:nvPr/>
        </p:nvSpPr>
        <p:spPr>
          <a:xfrm>
            <a:off x="7125630" y="4633514"/>
            <a:ext cx="3456878"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比例阈值与最大值</a:t>
            </a:r>
            <a:endParaRPr lang="zh-CN" altLang="en-US" sz="2800" dirty="0">
              <a:solidFill>
                <a:schemeClr val="bg1"/>
              </a:solidFill>
              <a:latin typeface="等线" panose="02010600030101010101" pitchFamily="2" charset="-122"/>
              <a:ea typeface="等线" panose="02010600030101010101" pitchFamily="2" charset="-122"/>
            </a:endParaRPr>
          </a:p>
        </p:txBody>
      </p:sp>
      <p:cxnSp>
        <p:nvCxnSpPr>
          <p:cNvPr id="45" name="直接箭头连接符 44"/>
          <p:cNvCxnSpPr>
            <a:stCxn id="4" idx="2"/>
            <a:endCxn id="43" idx="0"/>
          </p:cNvCxnSpPr>
          <p:nvPr/>
        </p:nvCxnSpPr>
        <p:spPr>
          <a:xfrm>
            <a:off x="8854069" y="2476580"/>
            <a:ext cx="0" cy="8168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3" idx="2"/>
            <a:endCxn id="44" idx="0"/>
          </p:cNvCxnSpPr>
          <p:nvPr/>
        </p:nvCxnSpPr>
        <p:spPr>
          <a:xfrm>
            <a:off x="8854069" y="3816657"/>
            <a:ext cx="0" cy="8168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1601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528868" y="490140"/>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差分分析法</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795" y="1225097"/>
            <a:ext cx="9870410" cy="5342643"/>
          </a:xfrm>
          <a:prstGeom prst="rect">
            <a:avLst/>
          </a:prstGeom>
        </p:spPr>
      </p:pic>
    </p:spTree>
    <p:extLst>
      <p:ext uri="{BB962C8B-B14F-4D97-AF65-F5344CB8AC3E}">
        <p14:creationId xmlns:p14="http://schemas.microsoft.com/office/powerpoint/2010/main" val="3473953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2" name="矩形 11" hidden="1"/>
          <p:cNvSpPr/>
          <p:nvPr/>
        </p:nvSpPr>
        <p:spPr>
          <a:xfrm>
            <a:off x="1584659" y="1192981"/>
            <a:ext cx="1911821" cy="1612515"/>
          </a:xfrm>
          <a:prstGeom prst="rect">
            <a:avLst/>
          </a:prstGeom>
          <a:solidFill>
            <a:srgbClr val="EBB3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0" name="矩形 29"/>
          <p:cNvSpPr/>
          <p:nvPr/>
        </p:nvSpPr>
        <p:spPr>
          <a:xfrm>
            <a:off x="0" y="6797042"/>
            <a:ext cx="12192000" cy="60959"/>
          </a:xfrm>
          <a:prstGeom prst="rect">
            <a:avLst/>
          </a:prstGeom>
          <a:solidFill>
            <a:srgbClr val="EBB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1" name="文本框 30"/>
          <p:cNvSpPr txBox="1"/>
          <p:nvPr/>
        </p:nvSpPr>
        <p:spPr>
          <a:xfrm>
            <a:off x="680484" y="4411"/>
            <a:ext cx="3062177" cy="584775"/>
          </a:xfrm>
          <a:prstGeom prst="rect">
            <a:avLst/>
          </a:prstGeom>
          <a:noFill/>
        </p:spPr>
        <p:txBody>
          <a:bodyPr wrap="square" rtlCol="0">
            <a:spAutoFit/>
          </a:bodyPr>
          <a:lstStyle/>
          <a:p>
            <a:pPr defTabSz="914210"/>
            <a:r>
              <a:rPr lang="zh-CN" altLang="en-US" sz="3200" dirty="0">
                <a:solidFill>
                  <a:schemeClr val="bg1"/>
                </a:solidFill>
                <a:latin typeface="等线" panose="02010600030101010101" pitchFamily="2" charset="-122"/>
                <a:ea typeface="等线" panose="02010600030101010101" pitchFamily="2" charset="-122"/>
              </a:rPr>
              <a:t>算法分析</a:t>
            </a:r>
          </a:p>
        </p:txBody>
      </p:sp>
      <p:sp>
        <p:nvSpPr>
          <p:cNvPr id="32" name="矩形 31"/>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3" name="文本框 32"/>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文本框 9"/>
          <p:cNvSpPr txBox="1"/>
          <p:nvPr/>
        </p:nvSpPr>
        <p:spPr>
          <a:xfrm>
            <a:off x="2264433" y="589186"/>
            <a:ext cx="766313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台风异常天曲线异常检测算法总结</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aphicFrame>
        <p:nvGraphicFramePr>
          <p:cNvPr id="2" name="表格 1"/>
          <p:cNvGraphicFramePr>
            <a:graphicFrameLocks noGrp="1"/>
          </p:cNvGraphicFramePr>
          <p:nvPr>
            <p:extLst>
              <p:ext uri="{D42A27DB-BD31-4B8C-83A1-F6EECF244321}">
                <p14:modId xmlns:p14="http://schemas.microsoft.com/office/powerpoint/2010/main" val="2161399806"/>
              </p:ext>
            </p:extLst>
          </p:nvPr>
        </p:nvGraphicFramePr>
        <p:xfrm>
          <a:off x="941328" y="1885280"/>
          <a:ext cx="10309341" cy="3437590"/>
        </p:xfrm>
        <a:graphic>
          <a:graphicData uri="http://schemas.openxmlformats.org/drawingml/2006/table">
            <a:tbl>
              <a:tblPr firstRow="1" bandRow="1">
                <a:tableStyleId>{5C22544A-7EE6-4342-B048-85BDC9FD1C3A}</a:tableStyleId>
              </a:tblPr>
              <a:tblGrid>
                <a:gridCol w="3436447">
                  <a:extLst>
                    <a:ext uri="{9D8B030D-6E8A-4147-A177-3AD203B41FA5}">
                      <a16:colId xmlns:a16="http://schemas.microsoft.com/office/drawing/2014/main" val="898216547"/>
                    </a:ext>
                  </a:extLst>
                </a:gridCol>
                <a:gridCol w="3463682">
                  <a:extLst>
                    <a:ext uri="{9D8B030D-6E8A-4147-A177-3AD203B41FA5}">
                      <a16:colId xmlns:a16="http://schemas.microsoft.com/office/drawing/2014/main" val="2830442934"/>
                    </a:ext>
                  </a:extLst>
                </a:gridCol>
                <a:gridCol w="3409212">
                  <a:extLst>
                    <a:ext uri="{9D8B030D-6E8A-4147-A177-3AD203B41FA5}">
                      <a16:colId xmlns:a16="http://schemas.microsoft.com/office/drawing/2014/main" val="2442173779"/>
                    </a:ext>
                  </a:extLst>
                </a:gridCol>
              </a:tblGrid>
              <a:tr h="567958">
                <a:tc>
                  <a:txBody>
                    <a:bodyPr/>
                    <a:lstStyle/>
                    <a:p>
                      <a:pPr algn="ct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smtClean="0">
                          <a:solidFill>
                            <a:schemeClr val="bg1"/>
                          </a:solidFill>
                          <a:latin typeface="等线" panose="02010600030101010101" pitchFamily="2" charset="-122"/>
                          <a:ea typeface="等线" panose="02010600030101010101" pitchFamily="2" charset="-122"/>
                        </a:rPr>
                        <a:t>异常点数</a:t>
                      </a:r>
                      <a:endParaRPr lang="zh-CN" altLang="en-US" sz="2800" dirty="0">
                        <a:solidFill>
                          <a:schemeClr val="bg1"/>
                        </a:solidFill>
                        <a:latin typeface="等线" panose="02010600030101010101" pitchFamily="2" charset="-122"/>
                        <a:ea typeface="等线" panose="02010600030101010101" pitchFamily="2" charset="-122"/>
                      </a:endParaRPr>
                    </a:p>
                  </a:txBody>
                  <a:tcPr marL="126974" marR="126974" marT="63487" marB="6348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smtClean="0">
                          <a:solidFill>
                            <a:schemeClr val="bg1"/>
                          </a:solidFill>
                          <a:latin typeface="等线" panose="02010600030101010101" pitchFamily="2" charset="-122"/>
                          <a:ea typeface="等线" panose="02010600030101010101" pitchFamily="2" charset="-122"/>
                        </a:rPr>
                        <a:t>运行速度（秒）</a:t>
                      </a:r>
                      <a:endParaRPr lang="zh-CN" altLang="en-US" sz="2800" dirty="0">
                        <a:solidFill>
                          <a:schemeClr val="bg1"/>
                        </a:solidFill>
                        <a:latin typeface="等线" panose="02010600030101010101" pitchFamily="2" charset="-122"/>
                        <a:ea typeface="等线" panose="02010600030101010101" pitchFamily="2" charset="-122"/>
                      </a:endParaRPr>
                    </a:p>
                  </a:txBody>
                  <a:tcPr marL="126974" marR="126974" marT="63487" marB="6348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7329060"/>
                  </a:ext>
                </a:extLst>
              </a:tr>
              <a:tr h="567958">
                <a:tc>
                  <a:txBody>
                    <a:bodyPr/>
                    <a:lstStyle/>
                    <a:p>
                      <a:pPr algn="ctr"/>
                      <a:r>
                        <a:rPr lang="zh-CN" altLang="en-US" sz="2500" dirty="0" smtClean="0">
                          <a:solidFill>
                            <a:schemeClr val="bg1"/>
                          </a:solidFill>
                          <a:latin typeface="等线" panose="02010600030101010101" pitchFamily="2" charset="-122"/>
                          <a:ea typeface="等线" panose="02010600030101010101" pitchFamily="2" charset="-122"/>
                        </a:rPr>
                        <a:t>差分分析</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909</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1.41</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2890972"/>
                  </a:ext>
                </a:extLst>
              </a:tr>
              <a:tr h="582879">
                <a:tc>
                  <a:txBody>
                    <a:bodyPr/>
                    <a:lstStyle/>
                    <a:p>
                      <a:pPr algn="ctr"/>
                      <a:r>
                        <a:rPr lang="zh-CN" altLang="en-US" sz="2500" dirty="0" smtClean="0">
                          <a:solidFill>
                            <a:schemeClr val="bg1"/>
                          </a:solidFill>
                          <a:latin typeface="等线" panose="02010600030101010101" pitchFamily="2" charset="-122"/>
                          <a:ea typeface="等线" panose="02010600030101010101" pitchFamily="2" charset="-122"/>
                        </a:rPr>
                        <a:t>小波变换</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191</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7.38</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2974344"/>
                  </a:ext>
                </a:extLst>
              </a:tr>
              <a:tr h="582879">
                <a:tc>
                  <a:txBody>
                    <a:bodyPr/>
                    <a:lstStyle/>
                    <a:p>
                      <a:pPr algn="ctr"/>
                      <a:r>
                        <a:rPr lang="zh-CN" altLang="en-US" sz="2500" dirty="0" smtClean="0">
                          <a:solidFill>
                            <a:schemeClr val="bg1"/>
                          </a:solidFill>
                          <a:latin typeface="等线" panose="02010600030101010101" pitchFamily="2" charset="-122"/>
                          <a:ea typeface="等线" panose="02010600030101010101" pitchFamily="2" charset="-122"/>
                        </a:rPr>
                        <a:t>改进小波变换法</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293</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8.75</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192457"/>
                  </a:ext>
                </a:extLst>
              </a:tr>
              <a:tr h="567958">
                <a:tc>
                  <a:txBody>
                    <a:bodyPr/>
                    <a:lstStyle/>
                    <a:p>
                      <a:pPr marL="0" marR="0" lvl="0" indent="0" algn="ctr" defTabSz="914368" rtl="0" eaLnBrk="1" fontAlgn="auto" latinLnBrk="0" hangingPunct="1">
                        <a:lnSpc>
                          <a:spcPct val="100000"/>
                        </a:lnSpc>
                        <a:spcBef>
                          <a:spcPts val="0"/>
                        </a:spcBef>
                        <a:spcAft>
                          <a:spcPts val="0"/>
                        </a:spcAft>
                        <a:buClrTx/>
                        <a:buSzTx/>
                        <a:buFontTx/>
                        <a:buNone/>
                        <a:tabLst/>
                        <a:defRPr/>
                      </a:pPr>
                      <a:r>
                        <a:rPr lang="zh-CN" altLang="en-US" sz="2500" dirty="0" smtClean="0">
                          <a:solidFill>
                            <a:prstClr val="white"/>
                          </a:solidFill>
                          <a:latin typeface="等线" panose="02010600030101010101" pitchFamily="2" charset="-122"/>
                          <a:ea typeface="等线" panose="02010600030101010101" pitchFamily="2" charset="-122"/>
                        </a:rPr>
                        <a:t>局部异常因子算法</a:t>
                      </a: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292</a:t>
                      </a: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18.91</a:t>
                      </a: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1593368"/>
                  </a:ext>
                </a:extLst>
              </a:tr>
              <a:tr h="567958">
                <a:tc>
                  <a:txBody>
                    <a:bodyPr/>
                    <a:lstStyle/>
                    <a:p>
                      <a:pPr marL="0" marR="0" lvl="0" indent="0" algn="ctr" defTabSz="914368" rtl="0" eaLnBrk="1" fontAlgn="auto" latinLnBrk="0" hangingPunct="1">
                        <a:lnSpc>
                          <a:spcPct val="100000"/>
                        </a:lnSpc>
                        <a:spcBef>
                          <a:spcPts val="0"/>
                        </a:spcBef>
                        <a:spcAft>
                          <a:spcPts val="0"/>
                        </a:spcAft>
                        <a:buClrTx/>
                        <a:buSzTx/>
                        <a:buFontTx/>
                        <a:buNone/>
                        <a:tabLst/>
                        <a:defRPr/>
                      </a:pPr>
                      <a:r>
                        <a:rPr lang="zh-CN" altLang="en-US" sz="2500" dirty="0" smtClean="0">
                          <a:solidFill>
                            <a:prstClr val="white"/>
                          </a:solidFill>
                          <a:latin typeface="等线" panose="02010600030101010101" pitchFamily="2" charset="-122"/>
                          <a:ea typeface="等线" panose="02010600030101010101" pitchFamily="2" charset="-122"/>
                        </a:rPr>
                        <a:t>最大似然法（</a:t>
                      </a:r>
                      <a:r>
                        <a:rPr lang="en-US" altLang="zh-CN" sz="2500" dirty="0" smtClean="0">
                          <a:solidFill>
                            <a:prstClr val="white"/>
                          </a:solidFill>
                          <a:latin typeface="等线" panose="02010600030101010101" pitchFamily="2" charset="-122"/>
                          <a:ea typeface="等线" panose="02010600030101010101" pitchFamily="2" charset="-122"/>
                        </a:rPr>
                        <a:t>3</a:t>
                      </a:r>
                      <a:r>
                        <a:rPr lang="zh-CN" altLang="en-US" sz="2500" dirty="0" smtClean="0">
                          <a:solidFill>
                            <a:prstClr val="white"/>
                          </a:solidFill>
                          <a:latin typeface="等线" panose="02010600030101010101" pitchFamily="2" charset="-122"/>
                          <a:ea typeface="等线" panose="02010600030101010101" pitchFamily="2" charset="-122"/>
                        </a:rPr>
                        <a:t>𝜎准则）</a:t>
                      </a: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182</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14.32</a:t>
                      </a: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4966329"/>
                  </a:ext>
                </a:extLst>
              </a:tr>
            </a:tbl>
          </a:graphicData>
        </a:graphic>
      </p:graphicFrame>
      <p:sp>
        <p:nvSpPr>
          <p:cNvPr id="9" name="文本框 8"/>
          <p:cNvSpPr txBox="1"/>
          <p:nvPr/>
        </p:nvSpPr>
        <p:spPr>
          <a:xfrm>
            <a:off x="696553" y="5677616"/>
            <a:ext cx="10798889" cy="590033"/>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en-US" altLang="zh-CN" sz="2400" b="0" i="0" u="none" strike="noStrike" kern="1200" cap="none" spc="0" normalizeH="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400" b="0" i="0" u="none" strike="noStrike" kern="1200" cap="none" spc="0" normalizeH="0" noProof="0" dirty="0" smtClean="0">
                <a:ln>
                  <a:noFill/>
                </a:ln>
                <a:solidFill>
                  <a:prstClr val="white"/>
                </a:solidFill>
                <a:effectLst/>
                <a:uLnTx/>
                <a:uFillTx/>
                <a:latin typeface="等线" panose="02010600030101010101" pitchFamily="2" charset="-122"/>
                <a:ea typeface="等线" panose="02010600030101010101" pitchFamily="2" charset="-122"/>
                <a:cs typeface="+mn-cs"/>
              </a:rPr>
              <a:t>经过预处理后有效地理数据点 总计为 </a:t>
            </a:r>
            <a:r>
              <a:rPr kumimoji="0" lang="en-US" altLang="zh-CN" sz="2400" b="0" i="0" u="none" strike="noStrike" kern="1200" cap="none" spc="0" normalizeH="0" noProof="0" dirty="0" smtClean="0">
                <a:ln>
                  <a:noFill/>
                </a:ln>
                <a:solidFill>
                  <a:prstClr val="white"/>
                </a:solidFill>
                <a:effectLst/>
                <a:uLnTx/>
                <a:uFillTx/>
                <a:latin typeface="等线" panose="02010600030101010101" pitchFamily="2" charset="-122"/>
                <a:ea typeface="等线" panose="02010600030101010101" pitchFamily="2" charset="-122"/>
                <a:cs typeface="+mn-cs"/>
              </a:rPr>
              <a:t>3185 </a:t>
            </a:r>
            <a:r>
              <a:rPr kumimoji="0" lang="zh-CN" altLang="en-US" sz="2400" b="0" i="0" u="none" strike="noStrike" kern="1200" cap="none" spc="0" normalizeH="0" noProof="0" dirty="0" smtClean="0">
                <a:ln>
                  <a:noFill/>
                </a:ln>
                <a:solidFill>
                  <a:prstClr val="white"/>
                </a:solidFill>
                <a:effectLst/>
                <a:uLnTx/>
                <a:uFillTx/>
                <a:latin typeface="等线" panose="02010600030101010101" pitchFamily="2" charset="-122"/>
                <a:ea typeface="等线" panose="02010600030101010101" pitchFamily="2" charset="-122"/>
                <a:cs typeface="+mn-cs"/>
              </a:rPr>
              <a:t>个</a:t>
            </a:r>
            <a:endParaRPr kumimoji="0" lang="zh-CN" altLang="en-US"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463458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2" name="矩形 11" hidden="1"/>
          <p:cNvSpPr/>
          <p:nvPr/>
        </p:nvSpPr>
        <p:spPr>
          <a:xfrm>
            <a:off x="1584659" y="1192981"/>
            <a:ext cx="1911821" cy="1612515"/>
          </a:xfrm>
          <a:prstGeom prst="rect">
            <a:avLst/>
          </a:prstGeom>
          <a:solidFill>
            <a:srgbClr val="EBB3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0" name="矩形 29"/>
          <p:cNvSpPr/>
          <p:nvPr/>
        </p:nvSpPr>
        <p:spPr>
          <a:xfrm>
            <a:off x="0" y="6797042"/>
            <a:ext cx="12192000" cy="60959"/>
          </a:xfrm>
          <a:prstGeom prst="rect">
            <a:avLst/>
          </a:prstGeom>
          <a:solidFill>
            <a:srgbClr val="EBB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1" name="文本框 30"/>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2" name="矩形 31"/>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3" name="文本框 32"/>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文本框 9"/>
          <p:cNvSpPr txBox="1"/>
          <p:nvPr/>
        </p:nvSpPr>
        <p:spPr>
          <a:xfrm>
            <a:off x="2264433" y="589186"/>
            <a:ext cx="766313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台风异常天曲线异常检测算法总结</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 name="文本框 2"/>
          <p:cNvSpPr txBox="1"/>
          <p:nvPr/>
        </p:nvSpPr>
        <p:spPr>
          <a:xfrm>
            <a:off x="1236475" y="6142431"/>
            <a:ext cx="9719048" cy="461665"/>
          </a:xfrm>
          <a:prstGeom prst="rect">
            <a:avLst/>
          </a:prstGeom>
          <a:noFill/>
        </p:spPr>
        <p:txBody>
          <a:bodyPr wrap="square" rtlCol="0">
            <a:spAutoFit/>
          </a:bodyPr>
          <a:lstStyle/>
          <a:p>
            <a:pPr algn="ctr"/>
            <a:r>
              <a:rPr lang="en-US" altLang="zh-CN" sz="2400" dirty="0">
                <a:solidFill>
                  <a:prstClr val="white"/>
                </a:solidFill>
                <a:latin typeface="等线" panose="02010600030101010101" pitchFamily="2" charset="-122"/>
                <a:ea typeface="等线" panose="02010600030101010101" pitchFamily="2" charset="-122"/>
              </a:rPr>
              <a:t>※</a:t>
            </a:r>
            <a:r>
              <a:rPr lang="zh-CN" altLang="en-US" sz="2400" dirty="0" smtClean="0">
                <a:solidFill>
                  <a:schemeClr val="bg1"/>
                </a:solidFill>
                <a:latin typeface="等线" panose="02010600030101010101" pitchFamily="2" charset="-122"/>
                <a:ea typeface="等线" panose="02010600030101010101" pitchFamily="2" charset="-122"/>
              </a:rPr>
              <a:t>差分分析法对于捕捉陡变的有序数据 简单而又精准</a:t>
            </a:r>
            <a:endParaRPr lang="zh-CN" altLang="en-US" sz="2400" dirty="0">
              <a:solidFill>
                <a:schemeClr val="bg1"/>
              </a:solidFill>
              <a:latin typeface="等线" panose="02010600030101010101" pitchFamily="2" charset="-122"/>
              <a:ea typeface="等线" panose="02010600030101010101" pitchFamily="2" charset="-122"/>
            </a:endParaRPr>
          </a:p>
        </p:txBody>
      </p:sp>
      <p:grpSp>
        <p:nvGrpSpPr>
          <p:cNvPr id="2" name="组合 1"/>
          <p:cNvGrpSpPr/>
          <p:nvPr/>
        </p:nvGrpSpPr>
        <p:grpSpPr>
          <a:xfrm>
            <a:off x="1942039" y="1385275"/>
            <a:ext cx="8206796" cy="4624055"/>
            <a:chOff x="1942039" y="1385275"/>
            <a:chExt cx="8206796" cy="4624055"/>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039" y="1385275"/>
              <a:ext cx="8206796" cy="4624055"/>
            </a:xfrm>
            <a:prstGeom prst="rect">
              <a:avLst/>
            </a:prstGeom>
          </p:spPr>
        </p:pic>
        <p:sp>
          <p:nvSpPr>
            <p:cNvPr id="14" name="文本框 13"/>
            <p:cNvSpPr txBox="1"/>
            <p:nvPr/>
          </p:nvSpPr>
          <p:spPr>
            <a:xfrm>
              <a:off x="2893241" y="4909627"/>
              <a:ext cx="1861913" cy="461665"/>
            </a:xfrm>
            <a:prstGeom prst="rect">
              <a:avLst/>
            </a:prstGeom>
            <a:noFill/>
          </p:spPr>
          <p:txBody>
            <a:bodyPr wrap="square" rtlCol="0">
              <a:spAutoFit/>
            </a:bodyPr>
            <a:lstStyle/>
            <a:p>
              <a:pPr algn="ctr"/>
              <a:r>
                <a:rPr lang="zh-CN" altLang="en-US" sz="2400" b="1" dirty="0">
                  <a:latin typeface="等线" panose="02010600030101010101" pitchFamily="2" charset="-122"/>
                  <a:ea typeface="等线" panose="02010600030101010101" pitchFamily="2" charset="-122"/>
                </a:rPr>
                <a:t>异常</a:t>
              </a:r>
              <a:endParaRPr lang="zh-CN" altLang="en-US" sz="2000" b="1" dirty="0">
                <a:latin typeface="等线" panose="02010600030101010101" pitchFamily="2" charset="-122"/>
                <a:ea typeface="等线" panose="02010600030101010101" pitchFamily="2" charset="-122"/>
              </a:endParaRPr>
            </a:p>
          </p:txBody>
        </p:sp>
        <p:sp>
          <p:nvSpPr>
            <p:cNvPr id="15" name="椭圆 14"/>
            <p:cNvSpPr/>
            <p:nvPr/>
          </p:nvSpPr>
          <p:spPr>
            <a:xfrm>
              <a:off x="3532794" y="3697302"/>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椭圆 15"/>
            <p:cNvSpPr/>
            <p:nvPr/>
          </p:nvSpPr>
          <p:spPr>
            <a:xfrm>
              <a:off x="3824197" y="4162022"/>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文本框 16"/>
            <p:cNvSpPr txBox="1"/>
            <p:nvPr/>
          </p:nvSpPr>
          <p:spPr>
            <a:xfrm>
              <a:off x="4719664" y="4545693"/>
              <a:ext cx="166573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black"/>
                  </a:solidFill>
                  <a:latin typeface="等线" panose="02010600030101010101" pitchFamily="2" charset="-122"/>
                  <a:ea typeface="等线" panose="02010600030101010101" pitchFamily="2" charset="-122"/>
                </a:rPr>
                <a:t>陡变</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18" name="直接箭头连接符 17"/>
            <p:cNvCxnSpPr>
              <a:stCxn id="17" idx="1"/>
              <a:endCxn id="16" idx="5"/>
            </p:cNvCxnSpPr>
            <p:nvPr/>
          </p:nvCxnSpPr>
          <p:spPr>
            <a:xfrm flipH="1" flipV="1">
              <a:off x="4072925" y="4410750"/>
              <a:ext cx="646739" cy="334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a:stCxn id="17" idx="0"/>
            </p:cNvCxnSpPr>
            <p:nvPr/>
          </p:nvCxnSpPr>
          <p:spPr>
            <a:xfrm flipH="1" flipV="1">
              <a:off x="3824197" y="3888712"/>
              <a:ext cx="1728336" cy="6569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177189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8" name="文本框 7"/>
          <p:cNvSpPr txBox="1"/>
          <p:nvPr/>
        </p:nvSpPr>
        <p:spPr>
          <a:xfrm>
            <a:off x="680484" y="4411"/>
            <a:ext cx="3062177" cy="584775"/>
          </a:xfrm>
          <a:prstGeom prst="rect">
            <a:avLst/>
          </a:prstGeom>
          <a:noFill/>
        </p:spPr>
        <p:txBody>
          <a:bodyPr wrap="square" rtlCol="0">
            <a:spAutoFit/>
          </a:bodyPr>
          <a:lstStyle/>
          <a:p>
            <a:pPr defTabSz="914210"/>
            <a:r>
              <a:rPr lang="zh-CN" altLang="en-US" sz="3200" dirty="0" smtClean="0">
                <a:solidFill>
                  <a:prstClr val="white"/>
                </a:solidFill>
                <a:latin typeface="等线" panose="02010600030101010101" pitchFamily="2" charset="-122"/>
                <a:ea typeface="等线" panose="02010600030101010101" pitchFamily="2" charset="-122"/>
              </a:rPr>
              <a:t>背景意义</a:t>
            </a:r>
            <a:endParaRPr lang="zh-CN" altLang="en-US" sz="3200" dirty="0">
              <a:solidFill>
                <a:prstClr val="white"/>
              </a:solidFill>
              <a:latin typeface="等线" panose="02010600030101010101" pitchFamily="2" charset="-122"/>
              <a:ea typeface="等线" panose="02010600030101010101" pitchFamily="2" charset="-122"/>
            </a:endParaRPr>
          </a:p>
        </p:txBody>
      </p:sp>
      <p:sp>
        <p:nvSpPr>
          <p:cNvPr id="11" name="矩形 10"/>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latin typeface="等线" panose="02010600030101010101" pitchFamily="2" charset="-122"/>
              <a:ea typeface="等线" panose="02010600030101010101" pitchFamily="2" charset="-122"/>
            </a:endParaRPr>
          </a:p>
        </p:txBody>
      </p:sp>
      <p:sp>
        <p:nvSpPr>
          <p:cNvPr id="3" name="矩形 2"/>
          <p:cNvSpPr/>
          <p:nvPr/>
        </p:nvSpPr>
        <p:spPr>
          <a:xfrm>
            <a:off x="17585" y="17585"/>
            <a:ext cx="680484" cy="528563"/>
          </a:xfrm>
          <a:prstGeom prst="rect">
            <a:avLst/>
          </a:prstGeom>
          <a:noFill/>
          <a:ln>
            <a:solidFill>
              <a:srgbClr val="9F6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24" name="文本框 23"/>
          <p:cNvSpPr txBox="1"/>
          <p:nvPr/>
        </p:nvSpPr>
        <p:spPr>
          <a:xfrm>
            <a:off x="-2" y="-12462"/>
            <a:ext cx="680485" cy="584775"/>
          </a:xfrm>
          <a:prstGeom prst="rect">
            <a:avLst/>
          </a:prstGeom>
          <a:noFill/>
        </p:spPr>
        <p:txBody>
          <a:bodyPr wrap="square" rtlCol="0">
            <a:spAutoFit/>
          </a:bodyPr>
          <a:lstStyle/>
          <a:p>
            <a:pPr algn="ctr" defTabSz="914210"/>
            <a:r>
              <a:rPr lang="en-US" altLang="zh-CN" sz="3200" dirty="0">
                <a:solidFill>
                  <a:prstClr val="white"/>
                </a:solidFill>
                <a:latin typeface="等线" panose="02010600030101010101" pitchFamily="2" charset="-122"/>
                <a:ea typeface="等线" panose="02010600030101010101" pitchFamily="2" charset="-122"/>
              </a:rPr>
              <a:t>01</a:t>
            </a:r>
            <a:endParaRPr lang="zh-CN" altLang="en-US" sz="3200" dirty="0">
              <a:solidFill>
                <a:prstClr val="white"/>
              </a:solidFill>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423" y="1858746"/>
            <a:ext cx="4836607" cy="2791756"/>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7984" y="1858746"/>
            <a:ext cx="4836607" cy="2759083"/>
          </a:xfrm>
          <a:prstGeom prst="rect">
            <a:avLst/>
          </a:prstGeom>
        </p:spPr>
      </p:pic>
      <p:sp>
        <p:nvSpPr>
          <p:cNvPr id="5" name="文本框 4"/>
          <p:cNvSpPr txBox="1"/>
          <p:nvPr/>
        </p:nvSpPr>
        <p:spPr>
          <a:xfrm>
            <a:off x="5014127" y="710591"/>
            <a:ext cx="2019719"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定位数据</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6" name="文本框 5"/>
          <p:cNvSpPr txBox="1"/>
          <p:nvPr/>
        </p:nvSpPr>
        <p:spPr>
          <a:xfrm>
            <a:off x="3198727" y="5685858"/>
            <a:ext cx="5640473" cy="400110"/>
          </a:xfrm>
          <a:prstGeom prst="rect">
            <a:avLst/>
          </a:prstGeom>
          <a:noFill/>
        </p:spPr>
        <p:txBody>
          <a:bodyPr wrap="square" rtlCol="0">
            <a:spAutoFit/>
          </a:bodyPr>
          <a:lstStyle/>
          <a:p>
            <a:pPr algn="ctr"/>
            <a:r>
              <a:rPr lang="en-US" altLang="zh-CN" sz="2000" dirty="0" smtClean="0">
                <a:solidFill>
                  <a:schemeClr val="bg1"/>
                </a:solidFill>
                <a:latin typeface="等线" panose="02010600030101010101" pitchFamily="2" charset="-122"/>
                <a:ea typeface="等线" panose="02010600030101010101" pitchFamily="2" charset="-122"/>
              </a:rPr>
              <a:t>※ </a:t>
            </a:r>
            <a:r>
              <a:rPr lang="zh-CN" altLang="en-US" sz="2000" dirty="0" smtClean="0">
                <a:solidFill>
                  <a:schemeClr val="bg1"/>
                </a:solidFill>
                <a:latin typeface="等线" panose="02010600030101010101" pitchFamily="2" charset="-122"/>
                <a:ea typeface="等线" panose="02010600030101010101" pitchFamily="2" charset="-122"/>
              </a:rPr>
              <a:t>北京早晚高峰滴滴打车</a:t>
            </a:r>
            <a:r>
              <a:rPr lang="en-US" altLang="zh-CN" sz="2000" dirty="0" smtClean="0">
                <a:solidFill>
                  <a:schemeClr val="bg1"/>
                </a:solidFill>
                <a:latin typeface="等线" panose="02010600030101010101" pitchFamily="2" charset="-122"/>
                <a:ea typeface="等线" panose="02010600030101010101" pitchFamily="2" charset="-122"/>
              </a:rPr>
              <a:t>GPS</a:t>
            </a:r>
            <a:r>
              <a:rPr lang="zh-CN" altLang="en-US" sz="2000" dirty="0" smtClean="0">
                <a:solidFill>
                  <a:schemeClr val="bg1"/>
                </a:solidFill>
                <a:latin typeface="等线" panose="02010600030101010101" pitchFamily="2" charset="-122"/>
                <a:ea typeface="等线" panose="02010600030101010101" pitchFamily="2" charset="-122"/>
              </a:rPr>
              <a:t>定位分布图</a:t>
            </a:r>
            <a:endParaRPr lang="zh-CN" altLang="en-US" sz="2000" dirty="0">
              <a:solidFill>
                <a:schemeClr val="bg1"/>
              </a:solidFill>
              <a:latin typeface="等线" panose="02010600030101010101" pitchFamily="2" charset="-122"/>
              <a:ea typeface="等线" panose="02010600030101010101" pitchFamily="2" charset="-122"/>
            </a:endParaRPr>
          </a:p>
        </p:txBody>
      </p:sp>
      <p:sp>
        <p:nvSpPr>
          <p:cNvPr id="7" name="文本框 6"/>
          <p:cNvSpPr txBox="1"/>
          <p:nvPr/>
        </p:nvSpPr>
        <p:spPr>
          <a:xfrm>
            <a:off x="1989574" y="4893547"/>
            <a:ext cx="2341266" cy="400110"/>
          </a:xfrm>
          <a:prstGeom prst="rect">
            <a:avLst/>
          </a:prstGeom>
          <a:noFill/>
        </p:spPr>
        <p:txBody>
          <a:bodyPr wrap="square" rtlCol="0">
            <a:spAutoFit/>
          </a:bodyPr>
          <a:lstStyle/>
          <a:p>
            <a:pPr algn="ctr"/>
            <a:r>
              <a:rPr lang="zh-CN" altLang="en-US" sz="2000" dirty="0">
                <a:solidFill>
                  <a:schemeClr val="bg1"/>
                </a:solidFill>
                <a:latin typeface="等线" panose="02010600030101010101" pitchFamily="2" charset="-122"/>
                <a:ea typeface="等线" panose="02010600030101010101" pitchFamily="2" charset="-122"/>
              </a:rPr>
              <a:t>早高峰（</a:t>
            </a:r>
            <a:r>
              <a:rPr lang="en-US" altLang="zh-CN" sz="2000" dirty="0">
                <a:solidFill>
                  <a:schemeClr val="bg1"/>
                </a:solidFill>
                <a:latin typeface="等线" panose="02010600030101010101" pitchFamily="2" charset="-122"/>
                <a:ea typeface="等线" panose="02010600030101010101" pitchFamily="2" charset="-122"/>
              </a:rPr>
              <a:t>07:53</a:t>
            </a:r>
            <a:r>
              <a:rPr lang="zh-CN" altLang="en-US" sz="2000" dirty="0">
                <a:solidFill>
                  <a:schemeClr val="bg1"/>
                </a:solidFill>
                <a:latin typeface="等线" panose="02010600030101010101" pitchFamily="2" charset="-122"/>
                <a:ea typeface="等线" panose="02010600030101010101" pitchFamily="2" charset="-122"/>
              </a:rPr>
              <a:t>）</a:t>
            </a:r>
          </a:p>
        </p:txBody>
      </p:sp>
      <p:sp>
        <p:nvSpPr>
          <p:cNvPr id="12" name="文本框 11"/>
          <p:cNvSpPr txBox="1"/>
          <p:nvPr/>
        </p:nvSpPr>
        <p:spPr>
          <a:xfrm>
            <a:off x="7755654" y="4889593"/>
            <a:ext cx="2341266" cy="400110"/>
          </a:xfrm>
          <a:prstGeom prst="rect">
            <a:avLst/>
          </a:prstGeom>
          <a:noFill/>
        </p:spPr>
        <p:txBody>
          <a:bodyPr wrap="square" rtlCol="0">
            <a:spAutoFit/>
          </a:bodyPr>
          <a:lstStyle/>
          <a:p>
            <a:pPr algn="ctr"/>
            <a:r>
              <a:rPr lang="zh-CN" altLang="en-US" sz="2000" dirty="0" smtClean="0">
                <a:solidFill>
                  <a:schemeClr val="bg1"/>
                </a:solidFill>
                <a:latin typeface="等线" panose="02010600030101010101" pitchFamily="2" charset="-122"/>
                <a:ea typeface="等线" panose="02010600030101010101" pitchFamily="2" charset="-122"/>
              </a:rPr>
              <a:t>晚高峰</a:t>
            </a:r>
            <a:r>
              <a:rPr lang="zh-CN" altLang="en-US" sz="2000" dirty="0">
                <a:solidFill>
                  <a:schemeClr val="bg1"/>
                </a:solidFill>
                <a:latin typeface="等线" panose="02010600030101010101" pitchFamily="2" charset="-122"/>
                <a:ea typeface="等线" panose="02010600030101010101" pitchFamily="2" charset="-122"/>
              </a:rPr>
              <a:t>（</a:t>
            </a:r>
            <a:r>
              <a:rPr lang="en-US" altLang="zh-CN" sz="2000" dirty="0">
                <a:solidFill>
                  <a:schemeClr val="bg1"/>
                </a:solidFill>
                <a:latin typeface="等线" panose="02010600030101010101" pitchFamily="2" charset="-122"/>
                <a:ea typeface="等线" panose="02010600030101010101" pitchFamily="2" charset="-122"/>
              </a:rPr>
              <a:t>07:53</a:t>
            </a:r>
            <a:r>
              <a:rPr lang="zh-CN" altLang="en-US" sz="2000" dirty="0">
                <a:solidFill>
                  <a:schemeClr val="bg1"/>
                </a:solidFill>
                <a:latin typeface="等线" panose="02010600030101010101" pitchFamily="2" charset="-122"/>
                <a:ea typeface="等线" panose="02010600030101010101" pitchFamily="2" charset="-122"/>
              </a:rPr>
              <a:t>）</a:t>
            </a:r>
          </a:p>
        </p:txBody>
      </p:sp>
    </p:spTree>
    <p:extLst>
      <p:ext uri="{BB962C8B-B14F-4D97-AF65-F5344CB8AC3E}">
        <p14:creationId xmlns:p14="http://schemas.microsoft.com/office/powerpoint/2010/main" val="2334631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4" name="文本框 13"/>
          <p:cNvSpPr txBox="1"/>
          <p:nvPr/>
        </p:nvSpPr>
        <p:spPr>
          <a:xfrm>
            <a:off x="882447" y="6096460"/>
            <a:ext cx="10798889" cy="55399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澳门</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市 地理坐标上 </a:t>
            </a:r>
            <a:r>
              <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所有</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数据每日每小</a:t>
            </a:r>
            <a:r>
              <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时</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点定位终端 （</a:t>
            </a: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08/14~09/30 &amp; 00:00~24:00</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33" name="组合 32"/>
          <p:cNvGrpSpPr/>
          <p:nvPr/>
        </p:nvGrpSpPr>
        <p:grpSpPr>
          <a:xfrm>
            <a:off x="979714" y="1482727"/>
            <a:ext cx="10232570" cy="4445970"/>
            <a:chOff x="979714" y="1589310"/>
            <a:chExt cx="10232570" cy="444597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920" y="1589310"/>
              <a:ext cx="9936158" cy="4420773"/>
            </a:xfrm>
            <a:prstGeom prst="rect">
              <a:avLst/>
            </a:prstGeom>
          </p:spPr>
        </p:pic>
        <p:sp>
          <p:nvSpPr>
            <p:cNvPr id="4" name="椭圆 3"/>
            <p:cNvSpPr/>
            <p:nvPr/>
          </p:nvSpPr>
          <p:spPr>
            <a:xfrm>
              <a:off x="5965372" y="4672483"/>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文本框 16"/>
            <p:cNvSpPr txBox="1"/>
            <p:nvPr/>
          </p:nvSpPr>
          <p:spPr>
            <a:xfrm>
              <a:off x="5371459" y="5635170"/>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日期</a:t>
              </a:r>
            </a:p>
          </p:txBody>
        </p:sp>
        <p:sp>
          <p:nvSpPr>
            <p:cNvPr id="19" name="文本框 18"/>
            <p:cNvSpPr txBox="1"/>
            <p:nvPr/>
          </p:nvSpPr>
          <p:spPr>
            <a:xfrm>
              <a:off x="10156149" y="4914556"/>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小时</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0" name="文本框 19"/>
            <p:cNvSpPr txBox="1"/>
            <p:nvPr/>
          </p:nvSpPr>
          <p:spPr>
            <a:xfrm>
              <a:off x="979714" y="2428622"/>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定位终端数</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1" name="椭圆 20"/>
            <p:cNvSpPr/>
            <p:nvPr/>
          </p:nvSpPr>
          <p:spPr>
            <a:xfrm>
              <a:off x="8418844" y="2045972"/>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文本框 23"/>
            <p:cNvSpPr txBox="1"/>
            <p:nvPr/>
          </p:nvSpPr>
          <p:spPr>
            <a:xfrm>
              <a:off x="7459003" y="4623153"/>
              <a:ext cx="166573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小时异常点</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26" name="直接箭头连接符 25"/>
            <p:cNvCxnSpPr>
              <a:stCxn id="24" idx="1"/>
              <a:endCxn id="4" idx="6"/>
            </p:cNvCxnSpPr>
            <p:nvPr/>
          </p:nvCxnSpPr>
          <p:spPr>
            <a:xfrm flipH="1" flipV="1">
              <a:off x="6256775" y="4818185"/>
              <a:ext cx="1202228" cy="50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a:stCxn id="24" idx="0"/>
              <a:endCxn id="21" idx="4"/>
            </p:cNvCxnSpPr>
            <p:nvPr/>
          </p:nvCxnSpPr>
          <p:spPr>
            <a:xfrm flipV="1">
              <a:off x="8291872" y="2337375"/>
              <a:ext cx="272674" cy="2285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椭圆 27"/>
            <p:cNvSpPr/>
            <p:nvPr/>
          </p:nvSpPr>
          <p:spPr>
            <a:xfrm rot="1145992">
              <a:off x="3089786" y="2447684"/>
              <a:ext cx="713433" cy="2490860"/>
            </a:xfrm>
            <a:prstGeom prst="ellipse">
              <a:avLst/>
            </a:prstGeom>
            <a:noFill/>
            <a:ln w="38100">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文本框 28"/>
            <p:cNvSpPr txBox="1"/>
            <p:nvPr/>
          </p:nvSpPr>
          <p:spPr>
            <a:xfrm>
              <a:off x="3372254" y="4896059"/>
              <a:ext cx="246166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台风天整体异常</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30" name="直接箭头连接符 29"/>
            <p:cNvCxnSpPr>
              <a:stCxn id="29" idx="0"/>
              <a:endCxn id="28" idx="5"/>
            </p:cNvCxnSpPr>
            <p:nvPr/>
          </p:nvCxnSpPr>
          <p:spPr>
            <a:xfrm flipH="1" flipV="1">
              <a:off x="3396690" y="4607822"/>
              <a:ext cx="1206398" cy="2882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1" name="文本框 30"/>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2" name="矩形 31"/>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4" name="文本框 33"/>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6" name="文本框 35"/>
          <p:cNvSpPr txBox="1"/>
          <p:nvPr/>
        </p:nvSpPr>
        <p:spPr>
          <a:xfrm>
            <a:off x="3114254" y="656000"/>
            <a:ext cx="599363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曲线异常检测算法的局限性</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925452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0" name="文本框 9"/>
          <p:cNvSpPr txBox="1"/>
          <p:nvPr/>
        </p:nvSpPr>
        <p:spPr>
          <a:xfrm>
            <a:off x="3114254" y="656000"/>
            <a:ext cx="599363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改进策略</a:t>
            </a:r>
            <a:r>
              <a:rPr kumimoji="0" lang="en-US" altLang="zh-CN"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建立数据预测模型</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文本框 30"/>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2" name="矩形 31"/>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4" name="文本框 33"/>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2" name="组合 1"/>
          <p:cNvGrpSpPr/>
          <p:nvPr/>
        </p:nvGrpSpPr>
        <p:grpSpPr>
          <a:xfrm>
            <a:off x="3680030" y="1703933"/>
            <a:ext cx="4831936" cy="4349488"/>
            <a:chOff x="3680030" y="1703933"/>
            <a:chExt cx="4831936" cy="4349488"/>
          </a:xfrm>
        </p:grpSpPr>
        <p:sp>
          <p:nvSpPr>
            <p:cNvPr id="22" name="文本框 21"/>
            <p:cNvSpPr txBox="1"/>
            <p:nvPr/>
          </p:nvSpPr>
          <p:spPr>
            <a:xfrm>
              <a:off x="3727311" y="4634745"/>
              <a:ext cx="4731344"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当前时间点预测</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25" name="文本框 24"/>
            <p:cNvSpPr txBox="1"/>
            <p:nvPr/>
          </p:nvSpPr>
          <p:spPr>
            <a:xfrm>
              <a:off x="3680030" y="2728272"/>
              <a:ext cx="4831936"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设计时序数据预测模型结构</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35" name="文本框 34"/>
            <p:cNvSpPr txBox="1"/>
            <p:nvPr/>
          </p:nvSpPr>
          <p:spPr>
            <a:xfrm>
              <a:off x="4307351" y="1703933"/>
              <a:ext cx="3577297"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日期</a:t>
              </a:r>
              <a:r>
                <a:rPr lang="en-US" altLang="zh-CN" sz="2800" dirty="0" smtClean="0">
                  <a:solidFill>
                    <a:schemeClr val="bg1"/>
                  </a:solidFill>
                  <a:latin typeface="等线" panose="02010600030101010101" pitchFamily="2" charset="-122"/>
                  <a:ea typeface="等线" panose="02010600030101010101" pitchFamily="2" charset="-122"/>
                </a:rPr>
                <a:t>-</a:t>
              </a:r>
              <a:r>
                <a:rPr lang="zh-CN" altLang="en-US" sz="2800" dirty="0" smtClean="0">
                  <a:solidFill>
                    <a:schemeClr val="bg1"/>
                  </a:solidFill>
                  <a:latin typeface="等线" panose="02010600030101010101" pitchFamily="2" charset="-122"/>
                  <a:ea typeface="等线" panose="02010600030101010101" pitchFamily="2" charset="-122"/>
                </a:rPr>
                <a:t>小时</a:t>
              </a:r>
              <a:r>
                <a:rPr lang="en-US" altLang="zh-CN" sz="2800" dirty="0" smtClean="0">
                  <a:solidFill>
                    <a:schemeClr val="bg1"/>
                  </a:solidFill>
                  <a:latin typeface="等线" panose="02010600030101010101" pitchFamily="2" charset="-122"/>
                  <a:ea typeface="等线" panose="02010600030101010101" pitchFamily="2" charset="-122"/>
                </a:rPr>
                <a:t>-</a:t>
              </a:r>
              <a:r>
                <a:rPr lang="zh-CN" altLang="en-US" sz="2800" dirty="0" smtClean="0">
                  <a:solidFill>
                    <a:schemeClr val="bg1"/>
                  </a:solidFill>
                  <a:latin typeface="等线" panose="02010600030101010101" pitchFamily="2" charset="-122"/>
                  <a:ea typeface="等线" panose="02010600030101010101" pitchFamily="2" charset="-122"/>
                </a:rPr>
                <a:t>地图坐标</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36" name="文本框 35"/>
            <p:cNvSpPr txBox="1"/>
            <p:nvPr/>
          </p:nvSpPr>
          <p:spPr>
            <a:xfrm>
              <a:off x="3710174" y="3683653"/>
              <a:ext cx="4765618" cy="523220"/>
            </a:xfrm>
            <a:prstGeom prst="rect">
              <a:avLst/>
            </a:prstGeom>
            <a:noFill/>
            <a:ln>
              <a:solidFill>
                <a:schemeClr val="bg1"/>
              </a:solidFill>
            </a:ln>
          </p:spPr>
          <p:txBody>
            <a:bodyPr wrap="square" rtlCol="0">
              <a:spAutoFit/>
            </a:bodyPr>
            <a:lstStyle/>
            <a:p>
              <a:pPr algn="ctr"/>
              <a:r>
                <a:rPr lang="zh-CN" altLang="en-US" sz="2800" dirty="0">
                  <a:solidFill>
                    <a:schemeClr val="bg1"/>
                  </a:solidFill>
                  <a:latin typeface="等线" panose="02010600030101010101" pitchFamily="2" charset="-122"/>
                  <a:ea typeface="等线" panose="02010600030101010101" pitchFamily="2" charset="-122"/>
                </a:rPr>
                <a:t>选取有效点或区域进行训练</a:t>
              </a:r>
            </a:p>
          </p:txBody>
        </p:sp>
        <p:sp>
          <p:nvSpPr>
            <p:cNvPr id="37" name="文本框 36"/>
            <p:cNvSpPr txBox="1"/>
            <p:nvPr/>
          </p:nvSpPr>
          <p:spPr>
            <a:xfrm>
              <a:off x="4064616" y="5530201"/>
              <a:ext cx="4062762"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实际误差阈值判断异常</a:t>
              </a:r>
              <a:endParaRPr lang="zh-CN" altLang="en-US" sz="2800" dirty="0">
                <a:solidFill>
                  <a:schemeClr val="bg1"/>
                </a:solidFill>
                <a:latin typeface="等线" panose="02010600030101010101" pitchFamily="2" charset="-122"/>
                <a:ea typeface="等线" panose="02010600030101010101" pitchFamily="2" charset="-122"/>
              </a:endParaRPr>
            </a:p>
          </p:txBody>
        </p:sp>
        <p:cxnSp>
          <p:nvCxnSpPr>
            <p:cNvPr id="38" name="直接箭头连接符 37"/>
            <p:cNvCxnSpPr>
              <a:stCxn id="35" idx="2"/>
              <a:endCxn id="25" idx="0"/>
            </p:cNvCxnSpPr>
            <p:nvPr/>
          </p:nvCxnSpPr>
          <p:spPr>
            <a:xfrm flipH="1">
              <a:off x="6095998" y="2227153"/>
              <a:ext cx="2" cy="5011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5" idx="2"/>
              <a:endCxn id="36" idx="0"/>
            </p:cNvCxnSpPr>
            <p:nvPr/>
          </p:nvCxnSpPr>
          <p:spPr>
            <a:xfrm flipH="1">
              <a:off x="6092983" y="3251492"/>
              <a:ext cx="3015" cy="43216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6" idx="2"/>
              <a:endCxn id="22" idx="0"/>
            </p:cNvCxnSpPr>
            <p:nvPr/>
          </p:nvCxnSpPr>
          <p:spPr>
            <a:xfrm>
              <a:off x="6092983" y="4206873"/>
              <a:ext cx="0" cy="4278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22" idx="2"/>
              <a:endCxn id="37" idx="0"/>
            </p:cNvCxnSpPr>
            <p:nvPr/>
          </p:nvCxnSpPr>
          <p:spPr>
            <a:xfrm>
              <a:off x="6092983" y="5157965"/>
              <a:ext cx="3014" cy="3722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8816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2636957" y="576019"/>
            <a:ext cx="691808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时序数据预测模型</a:t>
            </a:r>
            <a:r>
              <a:rPr kumimoji="0" lang="en-US" altLang="zh-CN"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神经网络</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4641" y="3229437"/>
            <a:ext cx="3782081" cy="262476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1286" y="1488674"/>
            <a:ext cx="3271727" cy="4392007"/>
          </a:xfrm>
          <a:prstGeom prst="rect">
            <a:avLst/>
          </a:prstGeom>
        </p:spPr>
      </p:pic>
      <p:sp>
        <p:nvSpPr>
          <p:cNvPr id="7" name="文本框 6"/>
          <p:cNvSpPr txBox="1"/>
          <p:nvPr/>
        </p:nvSpPr>
        <p:spPr>
          <a:xfrm>
            <a:off x="460434" y="1788787"/>
            <a:ext cx="6090492" cy="954107"/>
          </a:xfrm>
          <a:prstGeom prst="rect">
            <a:avLst/>
          </a:prstGeom>
          <a:noFill/>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递归神经网络可以表征时间行为</a:t>
            </a:r>
            <a:endParaRPr lang="en-US" altLang="zh-CN" sz="2800" dirty="0" smtClean="0">
              <a:solidFill>
                <a:schemeClr val="bg1"/>
              </a:solidFill>
              <a:latin typeface="等线" panose="02010600030101010101" pitchFamily="2" charset="-122"/>
              <a:ea typeface="等线" panose="02010600030101010101" pitchFamily="2" charset="-122"/>
            </a:endParaRPr>
          </a:p>
          <a:p>
            <a:pPr algn="ctr"/>
            <a:r>
              <a:rPr lang="zh-CN" altLang="en-US" sz="2800" dirty="0" smtClean="0">
                <a:solidFill>
                  <a:schemeClr val="bg1"/>
                </a:solidFill>
                <a:latin typeface="等线" panose="02010600030101010101" pitchFamily="2" charset="-122"/>
                <a:ea typeface="等线" panose="02010600030101010101" pitchFamily="2" charset="-122"/>
              </a:rPr>
              <a:t>隐含层的输出通过反馈应用回隐含层</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13" name="文本框 12"/>
          <p:cNvSpPr txBox="1"/>
          <p:nvPr/>
        </p:nvSpPr>
        <p:spPr>
          <a:xfrm>
            <a:off x="1802927" y="6083984"/>
            <a:ext cx="3405507" cy="461665"/>
          </a:xfrm>
          <a:prstGeom prst="rect">
            <a:avLst/>
          </a:prstGeom>
          <a:noFill/>
        </p:spPr>
        <p:txBody>
          <a:bodyPr wrap="square" rtlCol="0">
            <a:spAutoFit/>
          </a:bodyPr>
          <a:lstStyle/>
          <a:p>
            <a:pPr algn="ctr"/>
            <a:r>
              <a:rPr lang="zh-CN" altLang="en-US" sz="2400" dirty="0" smtClean="0">
                <a:solidFill>
                  <a:schemeClr val="bg1"/>
                </a:solidFill>
                <a:latin typeface="等线" panose="02010600030101010101" pitchFamily="2" charset="-122"/>
                <a:ea typeface="等线" panose="02010600030101010101" pitchFamily="2" charset="-122"/>
              </a:rPr>
              <a:t>前馈神经网络（无反馈）</a:t>
            </a:r>
            <a:endParaRPr lang="zh-CN" altLang="en-US" sz="2400" dirty="0">
              <a:solidFill>
                <a:schemeClr val="bg1"/>
              </a:solidFill>
              <a:latin typeface="等线" panose="02010600030101010101" pitchFamily="2" charset="-122"/>
              <a:ea typeface="等线" panose="02010600030101010101" pitchFamily="2" charset="-122"/>
            </a:endParaRPr>
          </a:p>
        </p:txBody>
      </p:sp>
      <p:sp>
        <p:nvSpPr>
          <p:cNvPr id="14" name="文本框 13"/>
          <p:cNvSpPr txBox="1"/>
          <p:nvPr/>
        </p:nvSpPr>
        <p:spPr>
          <a:xfrm>
            <a:off x="7062622" y="6094789"/>
            <a:ext cx="3469053" cy="461665"/>
          </a:xfrm>
          <a:prstGeom prst="rect">
            <a:avLst/>
          </a:prstGeom>
          <a:noFill/>
        </p:spPr>
        <p:txBody>
          <a:bodyPr wrap="square" rtlCol="0">
            <a:spAutoFit/>
          </a:bodyPr>
          <a:lstStyle/>
          <a:p>
            <a:pPr algn="ctr"/>
            <a:r>
              <a:rPr lang="zh-CN" altLang="en-US" sz="2400" dirty="0">
                <a:solidFill>
                  <a:schemeClr val="bg1"/>
                </a:solidFill>
                <a:latin typeface="等线" panose="02010600030101010101" pitchFamily="2" charset="-122"/>
                <a:ea typeface="等线" panose="02010600030101010101" pitchFamily="2" charset="-122"/>
              </a:rPr>
              <a:t>递归</a:t>
            </a:r>
            <a:r>
              <a:rPr lang="zh-CN" altLang="en-US" sz="2400" dirty="0" smtClean="0">
                <a:solidFill>
                  <a:schemeClr val="bg1"/>
                </a:solidFill>
                <a:latin typeface="等线" panose="02010600030101010101" pitchFamily="2" charset="-122"/>
                <a:ea typeface="等线" panose="02010600030101010101" pitchFamily="2" charset="-122"/>
              </a:rPr>
              <a:t>神经网络（有反馈）</a:t>
            </a:r>
            <a:endParaRPr lang="zh-CN" altLang="en-US" sz="2400" dirty="0">
              <a:solidFill>
                <a:schemeClr val="bg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989461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2636957" y="576019"/>
            <a:ext cx="691808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600" noProof="0" dirty="0" smtClean="0">
                <a:solidFill>
                  <a:prstClr val="white"/>
                </a:solidFill>
                <a:latin typeface="等线" panose="02010600030101010101" pitchFamily="2" charset="-122"/>
                <a:ea typeface="等线" panose="02010600030101010101" pitchFamily="2" charset="-122"/>
              </a:rPr>
              <a:t>MATLAB </a:t>
            </a:r>
            <a:r>
              <a:rPr lang="zh-CN" altLang="en-US" sz="3600" noProof="0" dirty="0" smtClean="0">
                <a:solidFill>
                  <a:prstClr val="white"/>
                </a:solidFill>
                <a:latin typeface="等线" panose="02010600030101010101" pitchFamily="2" charset="-122"/>
                <a:ea typeface="等线" panose="02010600030101010101" pitchFamily="2" charset="-122"/>
              </a:rPr>
              <a:t>非线性自回归网络</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483" y="1815590"/>
            <a:ext cx="6526857" cy="1491853"/>
          </a:xfrm>
          <a:prstGeom prst="rect">
            <a:avLst/>
          </a:prstGeom>
        </p:spPr>
      </p:pic>
      <p:sp>
        <p:nvSpPr>
          <p:cNvPr id="41" name="文本框 40"/>
          <p:cNvSpPr txBox="1"/>
          <p:nvPr/>
        </p:nvSpPr>
        <p:spPr>
          <a:xfrm>
            <a:off x="8371467" y="1766113"/>
            <a:ext cx="2753249" cy="4001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noProof="0" dirty="0" smtClean="0">
                <a:solidFill>
                  <a:prstClr val="white"/>
                </a:solidFill>
                <a:latin typeface="等线" panose="02010600030101010101" pitchFamily="2" charset="-122"/>
                <a:ea typeface="等线" panose="02010600030101010101" pitchFamily="2" charset="-122"/>
              </a:rPr>
              <a:t>预测当前时刻（小时）</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42" name="文本框 41"/>
          <p:cNvSpPr txBox="1"/>
          <p:nvPr/>
        </p:nvSpPr>
        <p:spPr>
          <a:xfrm>
            <a:off x="8161446" y="2907671"/>
            <a:ext cx="3363018" cy="707886"/>
          </a:xfrm>
          <a:prstGeom prst="rect">
            <a:avLst/>
          </a:prstGeom>
          <a:noFill/>
          <a:ln>
            <a:solidFill>
              <a:schemeClr val="bg1"/>
            </a:solidFill>
          </a:ln>
        </p:spPr>
        <p:txBody>
          <a:bodyPr wrap="square" rtlCol="0">
            <a:spAutoFit/>
          </a:bodyPr>
          <a:lstStyle/>
          <a:p>
            <a:pPr lvl="0" algn="ctr"/>
            <a:r>
              <a:rPr lang="zh-CN" altLang="en-US" sz="2000" dirty="0" smtClean="0">
                <a:solidFill>
                  <a:prstClr val="white"/>
                </a:solidFill>
                <a:latin typeface="等线" panose="02010600030101010101" pitchFamily="2" charset="-122"/>
                <a:ea typeface="等线" panose="02010600030101010101" pitchFamily="2" charset="-122"/>
              </a:rPr>
              <a:t>过去一周内</a:t>
            </a:r>
            <a:r>
              <a:rPr lang="zh-CN" altLang="en-US" sz="2000" dirty="0" smtClean="0">
                <a:solidFill>
                  <a:prstClr val="white"/>
                </a:solidFill>
                <a:latin typeface="等线" panose="02010600030101010101" pitchFamily="2" charset="-122"/>
                <a:ea typeface="等线" panose="02010600030101010101" pitchFamily="2" charset="-122"/>
              </a:rPr>
              <a:t>该</a:t>
            </a:r>
            <a:r>
              <a:rPr lang="zh-CN" altLang="en-US" sz="2000" dirty="0">
                <a:solidFill>
                  <a:prstClr val="white"/>
                </a:solidFill>
                <a:latin typeface="等线" panose="02010600030101010101" pitchFamily="2" charset="-122"/>
                <a:ea typeface="等线" panose="02010600030101010101" pitchFamily="2" charset="-122"/>
              </a:rPr>
              <a:t>时刻</a:t>
            </a:r>
            <a:r>
              <a:rPr lang="zh-CN" altLang="en-US" sz="2000" dirty="0" smtClean="0">
                <a:solidFill>
                  <a:prstClr val="white"/>
                </a:solidFill>
                <a:latin typeface="等线" panose="02010600030101010101" pitchFamily="2" charset="-122"/>
                <a:ea typeface="等线" panose="02010600030101010101" pitchFamily="2" charset="-122"/>
              </a:rPr>
              <a:t>数据（小时）</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43" name="文本框 42"/>
          <p:cNvSpPr txBox="1"/>
          <p:nvPr/>
        </p:nvSpPr>
        <p:spPr>
          <a:xfrm>
            <a:off x="8914076" y="4074813"/>
            <a:ext cx="1857758" cy="400110"/>
          </a:xfrm>
          <a:prstGeom prst="rect">
            <a:avLst/>
          </a:prstGeom>
          <a:noFill/>
          <a:ln>
            <a:solidFill>
              <a:schemeClr val="bg1"/>
            </a:solidFill>
          </a:ln>
        </p:spPr>
        <p:txBody>
          <a:bodyPr wrap="square" rtlCol="0">
            <a:spAutoFit/>
          </a:bodyPr>
          <a:lstStyle/>
          <a:p>
            <a:pPr lvl="0" algn="ct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输入模型</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64" name="文本框 63"/>
          <p:cNvSpPr txBox="1"/>
          <p:nvPr/>
        </p:nvSpPr>
        <p:spPr>
          <a:xfrm>
            <a:off x="8431756" y="5078532"/>
            <a:ext cx="2822398" cy="400110"/>
          </a:xfrm>
          <a:prstGeom prst="rect">
            <a:avLst/>
          </a:prstGeom>
          <a:noFill/>
          <a:ln>
            <a:solidFill>
              <a:schemeClr val="bg1"/>
            </a:solidFill>
          </a:ln>
        </p:spPr>
        <p:txBody>
          <a:bodyPr wrap="square" rtlCol="0">
            <a:spAutoFit/>
          </a:bodyPr>
          <a:lstStyle/>
          <a:p>
            <a:pPr lvl="0" algn="ct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当前小时点预测值</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aphicFrame>
        <p:nvGraphicFramePr>
          <p:cNvPr id="70" name="表格 69"/>
          <p:cNvGraphicFramePr>
            <a:graphicFrameLocks noGrp="1"/>
          </p:cNvGraphicFramePr>
          <p:nvPr>
            <p:extLst>
              <p:ext uri="{D42A27DB-BD31-4B8C-83A1-F6EECF244321}">
                <p14:modId xmlns:p14="http://schemas.microsoft.com/office/powerpoint/2010/main" val="1220454700"/>
              </p:ext>
            </p:extLst>
          </p:nvPr>
        </p:nvGraphicFramePr>
        <p:xfrm>
          <a:off x="577243" y="3902723"/>
          <a:ext cx="6733331" cy="741680"/>
        </p:xfrm>
        <a:graphic>
          <a:graphicData uri="http://schemas.openxmlformats.org/drawingml/2006/table">
            <a:tbl>
              <a:tblPr firstRow="1" bandRow="1">
                <a:tableStyleId>{2D5ABB26-0587-4C30-8999-92F81FD0307C}</a:tableStyleId>
              </a:tblPr>
              <a:tblGrid>
                <a:gridCol w="1334125">
                  <a:extLst>
                    <a:ext uri="{9D8B030D-6E8A-4147-A177-3AD203B41FA5}">
                      <a16:colId xmlns:a16="http://schemas.microsoft.com/office/drawing/2014/main" val="1380655225"/>
                    </a:ext>
                  </a:extLst>
                </a:gridCol>
                <a:gridCol w="1245996">
                  <a:extLst>
                    <a:ext uri="{9D8B030D-6E8A-4147-A177-3AD203B41FA5}">
                      <a16:colId xmlns:a16="http://schemas.microsoft.com/office/drawing/2014/main" val="1416270494"/>
                    </a:ext>
                  </a:extLst>
                </a:gridCol>
                <a:gridCol w="1324201">
                  <a:extLst>
                    <a:ext uri="{9D8B030D-6E8A-4147-A177-3AD203B41FA5}">
                      <a16:colId xmlns:a16="http://schemas.microsoft.com/office/drawing/2014/main" val="3027321311"/>
                    </a:ext>
                  </a:extLst>
                </a:gridCol>
                <a:gridCol w="1519482">
                  <a:extLst>
                    <a:ext uri="{9D8B030D-6E8A-4147-A177-3AD203B41FA5}">
                      <a16:colId xmlns:a16="http://schemas.microsoft.com/office/drawing/2014/main" val="1023132124"/>
                    </a:ext>
                  </a:extLst>
                </a:gridCol>
                <a:gridCol w="1309527">
                  <a:extLst>
                    <a:ext uri="{9D8B030D-6E8A-4147-A177-3AD203B41FA5}">
                      <a16:colId xmlns:a16="http://schemas.microsoft.com/office/drawing/2014/main" val="49757823"/>
                    </a:ext>
                  </a:extLst>
                </a:gridCol>
              </a:tblGrid>
              <a:tr h="370840">
                <a:tc>
                  <a:txBody>
                    <a:bodyPr/>
                    <a:lstStyle/>
                    <a:p>
                      <a:pPr algn="ctr"/>
                      <a:r>
                        <a:rPr lang="zh-CN" altLang="en-US" dirty="0" smtClean="0">
                          <a:solidFill>
                            <a:schemeClr val="bg1"/>
                          </a:solidFill>
                          <a:latin typeface="等线" panose="02010600030101010101" pitchFamily="2" charset="-122"/>
                          <a:ea typeface="等线" panose="02010600030101010101" pitchFamily="2" charset="-122"/>
                        </a:rPr>
                        <a:t>隐含层数</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dirty="0" smtClean="0">
                          <a:solidFill>
                            <a:schemeClr val="bg1"/>
                          </a:solidFill>
                          <a:latin typeface="等线" panose="02010600030101010101" pitchFamily="2" charset="-122"/>
                          <a:ea typeface="等线" panose="02010600030101010101" pitchFamily="2" charset="-122"/>
                        </a:rPr>
                        <a:t>回馈天数</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dirty="0" smtClean="0">
                          <a:solidFill>
                            <a:schemeClr val="bg1"/>
                          </a:solidFill>
                          <a:latin typeface="等线" panose="02010600030101010101" pitchFamily="2" charset="-122"/>
                          <a:ea typeface="等线" panose="02010600030101010101" pitchFamily="2" charset="-122"/>
                        </a:rPr>
                        <a:t>训练比例</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dirty="0" smtClean="0">
                          <a:solidFill>
                            <a:schemeClr val="bg1"/>
                          </a:solidFill>
                          <a:latin typeface="等线" panose="02010600030101010101" pitchFamily="2" charset="-122"/>
                          <a:ea typeface="等线" panose="02010600030101010101" pitchFamily="2" charset="-122"/>
                        </a:rPr>
                        <a:t>验证比例</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dirty="0" smtClean="0">
                          <a:solidFill>
                            <a:schemeClr val="bg1"/>
                          </a:solidFill>
                          <a:latin typeface="等线" panose="02010600030101010101" pitchFamily="2" charset="-122"/>
                          <a:ea typeface="等线" panose="02010600030101010101" pitchFamily="2" charset="-122"/>
                        </a:rPr>
                        <a:t>测试比例</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14648412"/>
                  </a:ext>
                </a:extLst>
              </a:tr>
              <a:tr h="370840">
                <a:tc>
                  <a:txBody>
                    <a:bodyPr/>
                    <a:lstStyle/>
                    <a:p>
                      <a:pPr algn="ctr"/>
                      <a:r>
                        <a:rPr lang="en-US" altLang="zh-CN" dirty="0" smtClean="0">
                          <a:solidFill>
                            <a:schemeClr val="bg1"/>
                          </a:solidFill>
                          <a:latin typeface="等线" panose="02010600030101010101" pitchFamily="2" charset="-122"/>
                          <a:ea typeface="等线" panose="02010600030101010101" pitchFamily="2" charset="-122"/>
                        </a:rPr>
                        <a:t>10</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ltLang="zh-CN" dirty="0" smtClean="0">
                          <a:solidFill>
                            <a:schemeClr val="bg1"/>
                          </a:solidFill>
                          <a:latin typeface="等线" panose="02010600030101010101" pitchFamily="2" charset="-122"/>
                          <a:ea typeface="等线" panose="02010600030101010101" pitchFamily="2" charset="-122"/>
                        </a:rPr>
                        <a:t>7</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ltLang="zh-CN" dirty="0" smtClean="0">
                          <a:solidFill>
                            <a:schemeClr val="bg1"/>
                          </a:solidFill>
                          <a:latin typeface="等线" panose="02010600030101010101" pitchFamily="2" charset="-122"/>
                          <a:ea typeface="等线" panose="02010600030101010101" pitchFamily="2" charset="-122"/>
                        </a:rPr>
                        <a:t>70%</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ltLang="zh-CN" dirty="0" smtClean="0">
                          <a:solidFill>
                            <a:schemeClr val="bg1"/>
                          </a:solidFill>
                          <a:latin typeface="等线" panose="02010600030101010101" pitchFamily="2" charset="-122"/>
                          <a:ea typeface="等线" panose="02010600030101010101" pitchFamily="2" charset="-122"/>
                        </a:rPr>
                        <a:t>15%</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ltLang="zh-CN" dirty="0" smtClean="0">
                          <a:solidFill>
                            <a:schemeClr val="bg1"/>
                          </a:solidFill>
                          <a:latin typeface="等线" panose="02010600030101010101" pitchFamily="2" charset="-122"/>
                          <a:ea typeface="等线" panose="02010600030101010101" pitchFamily="2" charset="-122"/>
                        </a:rPr>
                        <a:t>15%</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19079799"/>
                  </a:ext>
                </a:extLst>
              </a:tr>
            </a:tbl>
          </a:graphicData>
        </a:graphic>
      </p:graphicFrame>
      <p:sp>
        <p:nvSpPr>
          <p:cNvPr id="71" name="文本框 70"/>
          <p:cNvSpPr txBox="1"/>
          <p:nvPr/>
        </p:nvSpPr>
        <p:spPr>
          <a:xfrm>
            <a:off x="792056" y="5078532"/>
            <a:ext cx="6228502" cy="55399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lang="zh-CN" altLang="en-US" sz="2000" dirty="0" smtClean="0">
                <a:solidFill>
                  <a:prstClr val="white"/>
                </a:solidFill>
                <a:latin typeface="等线" panose="02010600030101010101" pitchFamily="2" charset="-122"/>
                <a:ea typeface="等线" panose="02010600030101010101" pitchFamily="2" charset="-122"/>
              </a:rPr>
              <a:t>模型训练中已排除台风天的异常影响</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664908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文本框 7"/>
          <p:cNvSpPr txBox="1"/>
          <p:nvPr/>
        </p:nvSpPr>
        <p:spPr>
          <a:xfrm>
            <a:off x="4528868" y="534471"/>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训练验证过程</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5" name="组合 4"/>
          <p:cNvGrpSpPr/>
          <p:nvPr/>
        </p:nvGrpSpPr>
        <p:grpSpPr>
          <a:xfrm>
            <a:off x="1436578" y="1228971"/>
            <a:ext cx="8929973" cy="5181123"/>
            <a:chOff x="1436578" y="1228971"/>
            <a:chExt cx="8929973" cy="5181123"/>
          </a:xfrm>
        </p:grpSpPr>
        <p:grpSp>
          <p:nvGrpSpPr>
            <p:cNvPr id="4" name="组合 3"/>
            <p:cNvGrpSpPr/>
            <p:nvPr/>
          </p:nvGrpSpPr>
          <p:grpSpPr>
            <a:xfrm>
              <a:off x="1436578" y="1228971"/>
              <a:ext cx="8874707" cy="5181123"/>
              <a:chOff x="1436578" y="1228971"/>
              <a:chExt cx="8874707" cy="5181123"/>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6578" y="1228971"/>
                <a:ext cx="8874707" cy="5181123"/>
              </a:xfrm>
              <a:prstGeom prst="rect">
                <a:avLst/>
              </a:prstGeom>
            </p:spPr>
          </p:pic>
          <p:sp>
            <p:nvSpPr>
              <p:cNvPr id="9" name="文本框 8"/>
              <p:cNvSpPr txBox="1"/>
              <p:nvPr/>
            </p:nvSpPr>
            <p:spPr>
              <a:xfrm>
                <a:off x="1793558" y="4251322"/>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black"/>
                    </a:solidFill>
                    <a:latin typeface="等线" panose="02010600030101010101" pitchFamily="2" charset="-122"/>
                    <a:ea typeface="等线" panose="02010600030101010101" pitchFamily="2" charset="-122"/>
                  </a:rPr>
                  <a:t>模型预测值</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0" name="文本框 9"/>
              <p:cNvSpPr txBox="1"/>
              <p:nvPr/>
            </p:nvSpPr>
            <p:spPr>
              <a:xfrm>
                <a:off x="1557495" y="5188017"/>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误差值</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3" name="矩形 2"/>
              <p:cNvSpPr/>
              <p:nvPr/>
            </p:nvSpPr>
            <p:spPr>
              <a:xfrm>
                <a:off x="7839390" y="1559171"/>
                <a:ext cx="1256044" cy="4369357"/>
              </a:xfrm>
              <a:prstGeom prst="rect">
                <a:avLst/>
              </a:prstGeom>
              <a:noFill/>
              <a:ln w="38100">
                <a:solidFill>
                  <a:srgbClr val="45A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135627" y="1569219"/>
                <a:ext cx="1093595" cy="43593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93558" y="1566810"/>
                <a:ext cx="5975494" cy="43617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4250488" y="3988311"/>
              <a:ext cx="1326383" cy="400110"/>
            </a:xfrm>
            <a:prstGeom prst="rect">
              <a:avLst/>
            </a:prstGeom>
            <a:noFill/>
          </p:spPr>
          <p:txBody>
            <a:bodyPr wrap="square" rtlCol="0">
              <a:spAutoFit/>
            </a:bodyPr>
            <a:lstStyle/>
            <a:p>
              <a:pPr algn="ctr"/>
              <a:r>
                <a:rPr lang="zh-CN" altLang="en-US" sz="2000" dirty="0">
                  <a:solidFill>
                    <a:srgbClr val="00B0F0"/>
                  </a:solidFill>
                  <a:latin typeface="等线" panose="02010600030101010101" pitchFamily="2" charset="-122"/>
                  <a:ea typeface="等线" panose="02010600030101010101" pitchFamily="2" charset="-122"/>
                </a:rPr>
                <a:t>训练集</a:t>
              </a:r>
            </a:p>
          </p:txBody>
        </p:sp>
        <p:sp>
          <p:nvSpPr>
            <p:cNvPr id="16" name="文本框 15"/>
            <p:cNvSpPr txBox="1"/>
            <p:nvPr/>
          </p:nvSpPr>
          <p:spPr>
            <a:xfrm>
              <a:off x="7789147" y="3988311"/>
              <a:ext cx="1326383" cy="400110"/>
            </a:xfrm>
            <a:prstGeom prst="rect">
              <a:avLst/>
            </a:prstGeom>
            <a:noFill/>
          </p:spPr>
          <p:txBody>
            <a:bodyPr wrap="square" rtlCol="0">
              <a:spAutoFit/>
            </a:bodyPr>
            <a:lstStyle/>
            <a:p>
              <a:pPr algn="ctr"/>
              <a:r>
                <a:rPr lang="zh-CN" altLang="en-US" sz="2000" dirty="0" smtClean="0">
                  <a:solidFill>
                    <a:srgbClr val="45A730"/>
                  </a:solidFill>
                  <a:latin typeface="等线" panose="02010600030101010101" pitchFamily="2" charset="-122"/>
                  <a:ea typeface="等线" panose="02010600030101010101" pitchFamily="2" charset="-122"/>
                </a:rPr>
                <a:t>验证集</a:t>
              </a:r>
              <a:endParaRPr lang="zh-CN" altLang="en-US" sz="2000" dirty="0">
                <a:solidFill>
                  <a:srgbClr val="45A730"/>
                </a:solidFill>
                <a:latin typeface="等线" panose="02010600030101010101" pitchFamily="2" charset="-122"/>
                <a:ea typeface="等线" panose="02010600030101010101" pitchFamily="2" charset="-122"/>
              </a:endParaRPr>
            </a:p>
          </p:txBody>
        </p:sp>
        <p:sp>
          <p:nvSpPr>
            <p:cNvPr id="17" name="文本框 16"/>
            <p:cNvSpPr txBox="1"/>
            <p:nvPr/>
          </p:nvSpPr>
          <p:spPr>
            <a:xfrm>
              <a:off x="9040168" y="3988311"/>
              <a:ext cx="1326383" cy="400110"/>
            </a:xfrm>
            <a:prstGeom prst="rect">
              <a:avLst/>
            </a:prstGeom>
            <a:noFill/>
          </p:spPr>
          <p:txBody>
            <a:bodyPr wrap="square" rtlCol="0">
              <a:spAutoFit/>
            </a:bodyPr>
            <a:lstStyle/>
            <a:p>
              <a:pPr algn="ctr"/>
              <a:r>
                <a:rPr lang="zh-CN" altLang="en-US" sz="2000" dirty="0" smtClean="0">
                  <a:solidFill>
                    <a:srgbClr val="FF0000"/>
                  </a:solidFill>
                  <a:latin typeface="等线" panose="02010600030101010101" pitchFamily="2" charset="-122"/>
                  <a:ea typeface="等线" panose="02010600030101010101" pitchFamily="2" charset="-122"/>
                </a:rPr>
                <a:t>测试集</a:t>
              </a:r>
              <a:endParaRPr lang="zh-CN" altLang="en-US" sz="2000" dirty="0">
                <a:solidFill>
                  <a:srgbClr val="FF0000"/>
                </a:solidFill>
                <a:latin typeface="等线" panose="02010600030101010101" pitchFamily="2" charset="-122"/>
                <a:ea typeface="等线" panose="02010600030101010101" pitchFamily="2" charset="-122"/>
              </a:endParaRPr>
            </a:p>
          </p:txBody>
        </p:sp>
      </p:grpSp>
    </p:spTree>
    <p:extLst>
      <p:ext uri="{BB962C8B-B14F-4D97-AF65-F5344CB8AC3E}">
        <p14:creationId xmlns:p14="http://schemas.microsoft.com/office/powerpoint/2010/main" val="1750612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文本框 7"/>
          <p:cNvSpPr txBox="1"/>
          <p:nvPr/>
        </p:nvSpPr>
        <p:spPr>
          <a:xfrm>
            <a:off x="4528868" y="534471"/>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noProof="0" dirty="0" smtClean="0">
                <a:solidFill>
                  <a:prstClr val="white"/>
                </a:solidFill>
                <a:latin typeface="等线" panose="02010600030101010101" pitchFamily="2" charset="-122"/>
                <a:ea typeface="等线" panose="02010600030101010101" pitchFamily="2" charset="-122"/>
              </a:rPr>
              <a:t>模型预测</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7" name="文本框 26"/>
          <p:cNvSpPr txBox="1"/>
          <p:nvPr/>
        </p:nvSpPr>
        <p:spPr>
          <a:xfrm>
            <a:off x="771915" y="6105490"/>
            <a:ext cx="10798889" cy="55399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澳门市 地理坐标上 </a:t>
            </a: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13</a:t>
            </a:r>
            <a:r>
              <a:rPr lang="en-US" altLang="zh-CN" sz="2000" dirty="0" smtClean="0">
                <a:solidFill>
                  <a:prstClr val="white"/>
                </a:solidFill>
                <a:latin typeface="等线" panose="02010600030101010101" pitchFamily="2" charset="-122"/>
                <a:ea typeface="等线" panose="02010600030101010101" pitchFamily="2" charset="-122"/>
              </a:rPr>
              <a:t>:00</a:t>
            </a:r>
            <a:r>
              <a:rPr lang="zh-CN" altLang="en-US" sz="2000" dirty="0" smtClean="0">
                <a:solidFill>
                  <a:prstClr val="white"/>
                </a:solidFill>
                <a:latin typeface="等线" panose="02010600030101010101" pitchFamily="2" charset="-122"/>
                <a:ea typeface="等线" panose="02010600030101010101" pitchFamily="2" charset="-122"/>
              </a:rPr>
              <a:t>分定位终端预测与实际值</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09/27~09/30 &amp; 13:00</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2" name="组合 1"/>
          <p:cNvGrpSpPr/>
          <p:nvPr/>
        </p:nvGrpSpPr>
        <p:grpSpPr>
          <a:xfrm>
            <a:off x="1574787" y="1364964"/>
            <a:ext cx="8584097" cy="4742480"/>
            <a:chOff x="1574787" y="1364964"/>
            <a:chExt cx="8584097" cy="4742480"/>
          </a:xfrm>
        </p:grpSpPr>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8172" y="1364964"/>
              <a:ext cx="8460712" cy="4742480"/>
            </a:xfrm>
            <a:prstGeom prst="rect">
              <a:avLst/>
            </a:prstGeom>
          </p:spPr>
        </p:pic>
        <p:sp>
          <p:nvSpPr>
            <p:cNvPr id="19" name="文本框 18"/>
            <p:cNvSpPr txBox="1"/>
            <p:nvPr/>
          </p:nvSpPr>
          <p:spPr>
            <a:xfrm>
              <a:off x="5132961" y="5707334"/>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black"/>
                  </a:solidFill>
                  <a:latin typeface="等线" panose="02010600030101010101" pitchFamily="2" charset="-122"/>
                  <a:ea typeface="等线" panose="02010600030101010101" pitchFamily="2" charset="-122"/>
                </a:rPr>
                <a:t>日期</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0" name="文本框 19"/>
            <p:cNvSpPr txBox="1"/>
            <p:nvPr/>
          </p:nvSpPr>
          <p:spPr>
            <a:xfrm>
              <a:off x="1574787" y="2828446"/>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noProof="0" dirty="0" smtClean="0">
                  <a:solidFill>
                    <a:prstClr val="black"/>
                  </a:solidFill>
                  <a:latin typeface="等线" panose="02010600030101010101" pitchFamily="2" charset="-122"/>
                  <a:ea typeface="等线" panose="02010600030101010101" pitchFamily="2" charset="-122"/>
                </a:rPr>
                <a:t>定位终端数</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1" name="文本框 20"/>
            <p:cNvSpPr txBox="1"/>
            <p:nvPr/>
          </p:nvSpPr>
          <p:spPr>
            <a:xfrm>
              <a:off x="8344672" y="2191287"/>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rgbClr val="FF0000"/>
                  </a:solidFill>
                  <a:latin typeface="等线" panose="02010600030101010101" pitchFamily="2" charset="-122"/>
                  <a:ea typeface="等线" panose="02010600030101010101" pitchFamily="2" charset="-122"/>
                </a:rPr>
                <a:t>实际值</a:t>
              </a:r>
              <a:endParaRPr lang="en-US" altLang="zh-CN" sz="2000" dirty="0" smtClean="0">
                <a:solidFill>
                  <a:srgbClr val="FF0000"/>
                </a:solidFill>
                <a:latin typeface="等线" panose="02010600030101010101" pitchFamily="2" charset="-122"/>
                <a:ea typeface="等线" panose="02010600030101010101" pitchFamily="2" charset="-122"/>
              </a:endParaRPr>
            </a:p>
          </p:txBody>
        </p:sp>
        <p:sp>
          <p:nvSpPr>
            <p:cNvPr id="23" name="文本框 22"/>
            <p:cNvSpPr txBox="1"/>
            <p:nvPr/>
          </p:nvSpPr>
          <p:spPr>
            <a:xfrm>
              <a:off x="8344671" y="4449245"/>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rgbClr val="00B0F0"/>
                  </a:solidFill>
                  <a:latin typeface="等线" panose="02010600030101010101" pitchFamily="2" charset="-122"/>
                  <a:ea typeface="等线" panose="02010600030101010101" pitchFamily="2" charset="-122"/>
                </a:rPr>
                <a:t>预测值</a:t>
              </a:r>
              <a:endParaRPr lang="en-US" altLang="zh-CN" sz="2000" dirty="0" smtClean="0">
                <a:solidFill>
                  <a:srgbClr val="00B0F0"/>
                </a:solidFill>
                <a:latin typeface="等线" panose="02010600030101010101" pitchFamily="2" charset="-122"/>
                <a:ea typeface="等线" panose="02010600030101010101" pitchFamily="2" charset="-122"/>
              </a:endParaRPr>
            </a:p>
          </p:txBody>
        </p:sp>
        <p:cxnSp>
          <p:nvCxnSpPr>
            <p:cNvPr id="15" name="直接箭头连接符 14"/>
            <p:cNvCxnSpPr/>
            <p:nvPr/>
          </p:nvCxnSpPr>
          <p:spPr>
            <a:xfrm>
              <a:off x="9935805" y="2191287"/>
              <a:ext cx="0" cy="290322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9012977" y="3335655"/>
              <a:ext cx="1058974" cy="369332"/>
            </a:xfrm>
            <a:prstGeom prst="rect">
              <a:avLst/>
            </a:prstGeom>
            <a:noFill/>
          </p:spPr>
          <p:txBody>
            <a:bodyPr wrap="square" rtlCol="0">
              <a:spAutoFit/>
            </a:bodyPr>
            <a:lstStyle/>
            <a:p>
              <a:pPr algn="ctr"/>
              <a:r>
                <a:rPr lang="zh-CN" altLang="en-US" b="1" dirty="0">
                  <a:latin typeface="等线" panose="02010600030101010101" pitchFamily="2" charset="-122"/>
                  <a:ea typeface="等线" panose="02010600030101010101" pitchFamily="2" charset="-122"/>
                </a:rPr>
                <a:t>异常</a:t>
              </a:r>
              <a:endParaRPr lang="zh-CN" altLang="en-US" sz="1600" b="1" dirty="0">
                <a:latin typeface="等线" panose="02010600030101010101" pitchFamily="2" charset="-122"/>
                <a:ea typeface="等线" panose="02010600030101010101" pitchFamily="2" charset="-122"/>
              </a:endParaRPr>
            </a:p>
          </p:txBody>
        </p:sp>
      </p:grpSp>
    </p:spTree>
    <p:extLst>
      <p:ext uri="{BB962C8B-B14F-4D97-AF65-F5344CB8AC3E}">
        <p14:creationId xmlns:p14="http://schemas.microsoft.com/office/powerpoint/2010/main" val="2749272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170271" y="589186"/>
            <a:ext cx="385145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相邻帧间差分法</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840" y="1479108"/>
            <a:ext cx="3240885" cy="2430664"/>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4547" y="1470169"/>
            <a:ext cx="4970585" cy="3727939"/>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840" y="4111113"/>
            <a:ext cx="3240885" cy="2484587"/>
          </a:xfrm>
          <a:prstGeom prst="rect">
            <a:avLst/>
          </a:prstGeom>
        </p:spPr>
      </p:pic>
      <p:sp>
        <p:nvSpPr>
          <p:cNvPr id="11" name="文本框 10"/>
          <p:cNvSpPr txBox="1"/>
          <p:nvPr/>
        </p:nvSpPr>
        <p:spPr>
          <a:xfrm>
            <a:off x="6095997" y="5516022"/>
            <a:ext cx="4687683" cy="590033"/>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视频中相邻帧 与 相邻帧的差分</a:t>
            </a:r>
            <a:endParaRPr kumimoji="0" lang="zh-CN" altLang="en-US"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580889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528868" y="572313"/>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noProof="0" dirty="0" smtClean="0">
                <a:solidFill>
                  <a:prstClr val="white"/>
                </a:solidFill>
                <a:latin typeface="等线" panose="02010600030101010101" pitchFamily="2" charset="-122"/>
                <a:ea typeface="等线" panose="02010600030101010101" pitchFamily="2" charset="-122"/>
              </a:rPr>
              <a:t>图像区域差分</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4016" y="1419611"/>
            <a:ext cx="7972182" cy="4307949"/>
          </a:xfrm>
          <a:prstGeom prst="rect">
            <a:avLst/>
          </a:prstGeom>
        </p:spPr>
      </p:pic>
      <p:sp>
        <p:nvSpPr>
          <p:cNvPr id="11" name="文本框 10"/>
          <p:cNvSpPr txBox="1"/>
          <p:nvPr/>
        </p:nvSpPr>
        <p:spPr>
          <a:xfrm>
            <a:off x="2500578" y="5928527"/>
            <a:ext cx="6972408" cy="646331"/>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正常图像区域差分 （</a:t>
            </a:r>
            <a:r>
              <a:rPr lang="en-US" altLang="zh-CN" sz="2400" dirty="0" smtClean="0">
                <a:solidFill>
                  <a:prstClr val="white"/>
                </a:solidFill>
                <a:latin typeface="等线" panose="02010600030101010101" pitchFamily="2" charset="-122"/>
                <a:ea typeface="等线" panose="02010600030101010101" pitchFamily="2" charset="-122"/>
              </a:rPr>
              <a:t>9/25 &amp;</a:t>
            </a:r>
            <a:r>
              <a:rPr lang="zh-CN" altLang="en-US" sz="2400" dirty="0" smtClean="0">
                <a:solidFill>
                  <a:prstClr val="white"/>
                </a:solidFill>
                <a:latin typeface="等线" panose="02010600030101010101" pitchFamily="2" charset="-122"/>
                <a:ea typeface="等线" panose="02010600030101010101" pitchFamily="2" charset="-122"/>
              </a:rPr>
              <a:t> </a:t>
            </a:r>
            <a:r>
              <a:rPr lang="en-US" altLang="zh-CN" sz="2400" dirty="0" smtClean="0">
                <a:solidFill>
                  <a:prstClr val="white"/>
                </a:solidFill>
                <a:latin typeface="等线" panose="02010600030101010101" pitchFamily="2" charset="-122"/>
                <a:ea typeface="等线" panose="02010600030101010101" pitchFamily="2" charset="-122"/>
              </a:rPr>
              <a:t>9/26 13</a:t>
            </a:r>
            <a:r>
              <a:rPr lang="en-US" altLang="zh-CN" sz="2400" dirty="0">
                <a:solidFill>
                  <a:prstClr val="white"/>
                </a:solidFill>
                <a:latin typeface="等线" panose="02010600030101010101" pitchFamily="2" charset="-122"/>
                <a:ea typeface="等线" panose="02010600030101010101" pitchFamily="2" charset="-122"/>
              </a:rPr>
              <a:t>:</a:t>
            </a:r>
            <a:r>
              <a:rPr lang="en-US" altLang="zh-CN" sz="2400" dirty="0" smtClean="0">
                <a:solidFill>
                  <a:prstClr val="white"/>
                </a:solidFill>
                <a:latin typeface="等线" panose="02010600030101010101" pitchFamily="2" charset="-122"/>
                <a:ea typeface="等线" panose="02010600030101010101" pitchFamily="2" charset="-122"/>
              </a:rPr>
              <a:t>00</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endParaRPr kumimoji="0" lang="zh-CN" altLang="en-US"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911972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528868" y="572313"/>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图像区域差分</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291" y="1419611"/>
            <a:ext cx="7929631" cy="4307949"/>
          </a:xfrm>
          <a:prstGeom prst="rect">
            <a:avLst/>
          </a:prstGeom>
        </p:spPr>
      </p:pic>
      <p:sp>
        <p:nvSpPr>
          <p:cNvPr id="11" name="文本框 10"/>
          <p:cNvSpPr txBox="1"/>
          <p:nvPr/>
        </p:nvSpPr>
        <p:spPr>
          <a:xfrm>
            <a:off x="2433903" y="5928527"/>
            <a:ext cx="6972408" cy="646331"/>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lang="zh-CN" altLang="en-US" sz="2400" dirty="0" smtClean="0">
                <a:solidFill>
                  <a:prstClr val="white"/>
                </a:solidFill>
                <a:latin typeface="等线" panose="02010600030101010101" pitchFamily="2" charset="-122"/>
                <a:ea typeface="等线" panose="02010600030101010101" pitchFamily="2" charset="-122"/>
              </a:rPr>
              <a:t>异常图像</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区域差分 （</a:t>
            </a: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9/12 &amp;</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9/30 13</a:t>
            </a:r>
            <a:r>
              <a:rPr kumimoji="0" lang="en-US" altLang="zh-CN"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00</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endParaRPr kumimoji="0" lang="zh-CN" altLang="en-US"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257459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528868" y="572313"/>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图像区域差分</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695" y="1654662"/>
            <a:ext cx="7065437" cy="3837847"/>
          </a:xfrm>
          <a:prstGeom prst="rect">
            <a:avLst/>
          </a:prstGeom>
        </p:spPr>
      </p:pic>
      <p:sp>
        <p:nvSpPr>
          <p:cNvPr id="11" name="文本框 10"/>
          <p:cNvSpPr txBox="1"/>
          <p:nvPr/>
        </p:nvSpPr>
        <p:spPr>
          <a:xfrm>
            <a:off x="4552055" y="5715604"/>
            <a:ext cx="6972408" cy="646331"/>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异常图像区域差分 （</a:t>
            </a: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9/29 &amp;</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9/30 13</a:t>
            </a:r>
            <a:r>
              <a:rPr kumimoji="0" lang="en-US" altLang="zh-CN"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00</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endParaRPr kumimoji="0" lang="zh-CN" altLang="en-US"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 name="文本框 8"/>
          <p:cNvSpPr txBox="1"/>
          <p:nvPr/>
        </p:nvSpPr>
        <p:spPr>
          <a:xfrm>
            <a:off x="8482868" y="1730018"/>
            <a:ext cx="2720173" cy="4001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white"/>
                </a:solidFill>
                <a:latin typeface="等线" panose="02010600030101010101" pitchFamily="2" charset="-122"/>
                <a:ea typeface="等线" panose="02010600030101010101" pitchFamily="2" charset="-122"/>
              </a:rPr>
              <a:t>相邻日期时间帧差分</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10" name="文本框 9"/>
          <p:cNvSpPr txBox="1"/>
          <p:nvPr/>
        </p:nvSpPr>
        <p:spPr>
          <a:xfrm>
            <a:off x="8161445" y="2812737"/>
            <a:ext cx="3363018" cy="400110"/>
          </a:xfrm>
          <a:prstGeom prst="rect">
            <a:avLst/>
          </a:prstGeom>
          <a:noFill/>
          <a:ln>
            <a:solidFill>
              <a:schemeClr val="bg1"/>
            </a:solidFill>
          </a:ln>
        </p:spPr>
        <p:txBody>
          <a:bodyPr wrap="square" rtlCol="0">
            <a:spAutoFit/>
          </a:bodyPr>
          <a:lstStyle/>
          <a:p>
            <a:pPr lvl="0" algn="ctr"/>
            <a:r>
              <a:rPr lang="zh-CN" altLang="en-US" sz="2000" noProof="0" dirty="0" smtClean="0">
                <a:solidFill>
                  <a:prstClr val="white"/>
                </a:solidFill>
                <a:latin typeface="等线" panose="02010600030101010101" pitchFamily="2" charset="-122"/>
                <a:ea typeface="等线" panose="02010600030101010101" pitchFamily="2" charset="-122"/>
              </a:rPr>
              <a:t>不同大小滑动</a:t>
            </a:r>
            <a:r>
              <a:rPr lang="zh-CN" altLang="en-US" sz="2000" noProof="0" dirty="0" smtClean="0">
                <a:solidFill>
                  <a:prstClr val="white"/>
                </a:solidFill>
                <a:latin typeface="等线" panose="02010600030101010101" pitchFamily="2" charset="-122"/>
                <a:ea typeface="等线" panose="02010600030101010101" pitchFamily="2" charset="-122"/>
              </a:rPr>
              <a:t>窗遍历地图</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12" name="文本框 11"/>
          <p:cNvSpPr txBox="1"/>
          <p:nvPr/>
        </p:nvSpPr>
        <p:spPr>
          <a:xfrm>
            <a:off x="8482868" y="3945634"/>
            <a:ext cx="2696899" cy="400110"/>
          </a:xfrm>
          <a:prstGeom prst="rect">
            <a:avLst/>
          </a:prstGeom>
          <a:noFill/>
          <a:ln>
            <a:solidFill>
              <a:schemeClr val="bg1"/>
            </a:solidFill>
          </a:ln>
        </p:spPr>
        <p:txBody>
          <a:bodyPr wrap="square" rtlCol="0">
            <a:spAutoFit/>
          </a:bodyPr>
          <a:lstStyle/>
          <a:p>
            <a:pPr lvl="0" algn="ct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计算窗内差分平均值</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13" name="直接箭头连接符 12"/>
          <p:cNvCxnSpPr>
            <a:stCxn id="9" idx="2"/>
            <a:endCxn id="10" idx="0"/>
          </p:cNvCxnSpPr>
          <p:nvPr/>
        </p:nvCxnSpPr>
        <p:spPr>
          <a:xfrm flipH="1">
            <a:off x="9842954" y="2130128"/>
            <a:ext cx="1" cy="68260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0" idx="2"/>
            <a:endCxn id="12" idx="0"/>
          </p:cNvCxnSpPr>
          <p:nvPr/>
        </p:nvCxnSpPr>
        <p:spPr>
          <a:xfrm flipH="1">
            <a:off x="9831318" y="3212847"/>
            <a:ext cx="11636" cy="73278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8422231" y="5078532"/>
            <a:ext cx="2822398" cy="400110"/>
          </a:xfrm>
          <a:prstGeom prst="rect">
            <a:avLst/>
          </a:prstGeom>
          <a:noFill/>
          <a:ln>
            <a:solidFill>
              <a:schemeClr val="bg1"/>
            </a:solidFill>
          </a:ln>
        </p:spPr>
        <p:txBody>
          <a:bodyPr wrap="square" rtlCol="0">
            <a:spAutoFit/>
          </a:bodyPr>
          <a:lstStyle/>
          <a:p>
            <a:pPr lvl="0" algn="ctr"/>
            <a:r>
              <a:rPr lang="zh-CN" altLang="en-US" sz="2000" noProof="0" dirty="0" smtClean="0">
                <a:solidFill>
                  <a:prstClr val="white"/>
                </a:solidFill>
                <a:latin typeface="等线" panose="02010600030101010101" pitchFamily="2" charset="-122"/>
                <a:ea typeface="等线" panose="02010600030101010101" pitchFamily="2" charset="-122"/>
              </a:rPr>
              <a:t>超过变化阈值则圈出</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16" name="直接箭头连接符 15"/>
          <p:cNvCxnSpPr>
            <a:stCxn id="12" idx="2"/>
            <a:endCxn id="15" idx="0"/>
          </p:cNvCxnSpPr>
          <p:nvPr/>
        </p:nvCxnSpPr>
        <p:spPr>
          <a:xfrm>
            <a:off x="9831318" y="4345744"/>
            <a:ext cx="2112" cy="7327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1335675" y="5854151"/>
            <a:ext cx="3193193" cy="461665"/>
            <a:chOff x="7829849" y="5792259"/>
            <a:chExt cx="3193193" cy="461665"/>
          </a:xfrm>
        </p:grpSpPr>
        <p:sp>
          <p:nvSpPr>
            <p:cNvPr id="29" name="文本框 28"/>
            <p:cNvSpPr txBox="1"/>
            <p:nvPr/>
          </p:nvSpPr>
          <p:spPr>
            <a:xfrm>
              <a:off x="8161445" y="5792259"/>
              <a:ext cx="2861597" cy="461665"/>
            </a:xfrm>
            <a:prstGeom prst="rect">
              <a:avLst/>
            </a:prstGeom>
            <a:noFill/>
          </p:spPr>
          <p:txBody>
            <a:bodyPr wrap="square" rtlCol="0">
              <a:spAutoFit/>
            </a:bodyPr>
            <a:lstStyle/>
            <a:p>
              <a:pPr algn="ctr"/>
              <a:r>
                <a:rPr lang="zh-CN" altLang="en-US" sz="2400" dirty="0">
                  <a:solidFill>
                    <a:prstClr val="white"/>
                  </a:solidFill>
                  <a:latin typeface="等线" panose="02010600030101010101" pitchFamily="2" charset="-122"/>
                  <a:ea typeface="等线" panose="02010600030101010101" pitchFamily="2" charset="-122"/>
                </a:rPr>
                <a:t>异常主要发生区域</a:t>
              </a:r>
            </a:p>
          </p:txBody>
        </p:sp>
        <p:sp>
          <p:nvSpPr>
            <p:cNvPr id="23" name="矩形 22"/>
            <p:cNvSpPr/>
            <p:nvPr/>
          </p:nvSpPr>
          <p:spPr>
            <a:xfrm>
              <a:off x="7829849" y="5857293"/>
              <a:ext cx="331596" cy="3315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35033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8" name="文本框 7"/>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背景意义</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矩形 10"/>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 name="矩形 2"/>
          <p:cNvSpPr/>
          <p:nvPr/>
        </p:nvSpPr>
        <p:spPr>
          <a:xfrm>
            <a:off x="17585" y="17585"/>
            <a:ext cx="680484" cy="528563"/>
          </a:xfrm>
          <a:prstGeom prst="rect">
            <a:avLst/>
          </a:prstGeom>
          <a:noFill/>
          <a:ln>
            <a:solidFill>
              <a:srgbClr val="9F6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4" name="文本框 23"/>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01</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648" y="2244881"/>
            <a:ext cx="5532298" cy="2853429"/>
          </a:xfrm>
          <a:prstGeom prst="rect">
            <a:avLst/>
          </a:prstGeom>
        </p:spPr>
      </p:pic>
      <p:sp>
        <p:nvSpPr>
          <p:cNvPr id="9" name="文本框 8"/>
          <p:cNvSpPr txBox="1"/>
          <p:nvPr/>
        </p:nvSpPr>
        <p:spPr>
          <a:xfrm>
            <a:off x="4783016" y="770702"/>
            <a:ext cx="3295860"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异常点的意义</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6" name="文本框 5"/>
          <p:cNvSpPr txBox="1"/>
          <p:nvPr/>
        </p:nvSpPr>
        <p:spPr>
          <a:xfrm>
            <a:off x="7315199" y="2441749"/>
            <a:ext cx="4079631" cy="1938992"/>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zh-CN" altLang="en-US" sz="2400" dirty="0" smtClean="0">
                <a:solidFill>
                  <a:schemeClr val="bg1"/>
                </a:solidFill>
                <a:latin typeface="等线" panose="02010600030101010101" pitchFamily="2" charset="-122"/>
                <a:ea typeface="等线" panose="02010600030101010101" pitchFamily="2" charset="-122"/>
              </a:rPr>
              <a:t>分析异常所带来的影响</a:t>
            </a:r>
            <a:endParaRPr lang="en-US" altLang="zh-CN" sz="2400" dirty="0" smtClean="0">
              <a:solidFill>
                <a:schemeClr val="bg1"/>
              </a:solidFill>
              <a:latin typeface="等线" panose="02010600030101010101" pitchFamily="2" charset="-122"/>
              <a:ea typeface="等线" panose="02010600030101010101" pitchFamily="2" charset="-122"/>
            </a:endParaRPr>
          </a:p>
          <a:p>
            <a:pPr marL="285750" indent="-285750">
              <a:lnSpc>
                <a:spcPct val="250000"/>
              </a:lnSpc>
              <a:buFont typeface="Arial" panose="020B0604020202020204" pitchFamily="34" charset="0"/>
              <a:buChar char="•"/>
            </a:pPr>
            <a:r>
              <a:rPr lang="zh-CN" altLang="en-US" sz="2400" dirty="0">
                <a:solidFill>
                  <a:schemeClr val="bg1"/>
                </a:solidFill>
                <a:latin typeface="等线" panose="02010600030101010101" pitchFamily="2" charset="-122"/>
                <a:ea typeface="等线" panose="02010600030101010101" pitchFamily="2" charset="-122"/>
              </a:rPr>
              <a:t>滤</a:t>
            </a:r>
            <a:r>
              <a:rPr lang="zh-CN" altLang="en-US" sz="2400" dirty="0" smtClean="0">
                <a:solidFill>
                  <a:schemeClr val="bg1"/>
                </a:solidFill>
                <a:latin typeface="等线" panose="02010600030101010101" pitchFamily="2" charset="-122"/>
                <a:ea typeface="等线" panose="02010600030101010101" pitchFamily="2" charset="-122"/>
              </a:rPr>
              <a:t>除对建模造成的干扰</a:t>
            </a:r>
            <a:endParaRPr lang="zh-CN" altLang="en-US" sz="2400" dirty="0">
              <a:solidFill>
                <a:schemeClr val="bg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597752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4" name="文本框 23"/>
          <p:cNvSpPr txBox="1"/>
          <p:nvPr/>
        </p:nvSpPr>
        <p:spPr>
          <a:xfrm>
            <a:off x="3769833" y="2941243"/>
            <a:ext cx="4652336" cy="830997"/>
          </a:xfrm>
          <a:prstGeom prst="rect">
            <a:avLst/>
          </a:prstGeom>
          <a:noFill/>
        </p:spPr>
        <p:txBody>
          <a:bodyPr wrap="square" rtlCol="0">
            <a:spAutoFit/>
          </a:bodyPr>
          <a:lstStyle/>
          <a:p>
            <a:pPr algn="ctr" defTabSz="914210"/>
            <a:r>
              <a:rPr lang="zh-CN" altLang="en-US" sz="4800" dirty="0" smtClean="0">
                <a:solidFill>
                  <a:srgbClr val="45A730"/>
                </a:solidFill>
                <a:latin typeface="等线" panose="02010600030101010101" pitchFamily="2" charset="-122"/>
                <a:ea typeface="等线" panose="02010600030101010101" pitchFamily="2" charset="-122"/>
              </a:rPr>
              <a:t>成果总结</a:t>
            </a:r>
            <a:endParaRPr lang="zh-CN" altLang="en-US" sz="4800" dirty="0">
              <a:solidFill>
                <a:srgbClr val="45A73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656497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6" name="矩形 25"/>
          <p:cNvSpPr/>
          <p:nvPr/>
        </p:nvSpPr>
        <p:spPr>
          <a:xfrm>
            <a:off x="0" y="6797042"/>
            <a:ext cx="12192000" cy="60959"/>
          </a:xfrm>
          <a:prstGeom prst="rect">
            <a:avLst/>
          </a:prstGeom>
          <a:solidFill>
            <a:srgbClr val="45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latin typeface="等线" panose="02010600030101010101" pitchFamily="2" charset="-122"/>
              <a:ea typeface="等线" panose="02010600030101010101" pitchFamily="2" charset="-122"/>
            </a:endParaRPr>
          </a:p>
        </p:txBody>
      </p:sp>
      <p:sp>
        <p:nvSpPr>
          <p:cNvPr id="27" name="文本框 26"/>
          <p:cNvSpPr txBox="1"/>
          <p:nvPr/>
        </p:nvSpPr>
        <p:spPr>
          <a:xfrm>
            <a:off x="680484" y="4411"/>
            <a:ext cx="3062177" cy="584775"/>
          </a:xfrm>
          <a:prstGeom prst="rect">
            <a:avLst/>
          </a:prstGeom>
          <a:noFill/>
        </p:spPr>
        <p:txBody>
          <a:bodyPr wrap="square" rtlCol="0">
            <a:spAutoFit/>
          </a:bodyPr>
          <a:lstStyle/>
          <a:p>
            <a:pPr defTabSz="914210"/>
            <a:r>
              <a:rPr lang="zh-CN" altLang="en-US" sz="3200" dirty="0" smtClean="0">
                <a:solidFill>
                  <a:prstClr val="white"/>
                </a:solidFill>
                <a:latin typeface="等线" panose="02010600030101010101" pitchFamily="2" charset="-122"/>
                <a:ea typeface="等线" panose="02010600030101010101" pitchFamily="2" charset="-122"/>
              </a:rPr>
              <a:t>成果总结</a:t>
            </a:r>
            <a:endParaRPr lang="zh-CN" altLang="en-US" sz="3200" dirty="0">
              <a:solidFill>
                <a:prstClr val="white"/>
              </a:solidFill>
              <a:latin typeface="等线" panose="02010600030101010101" pitchFamily="2" charset="-122"/>
              <a:ea typeface="等线" panose="02010600030101010101" pitchFamily="2" charset="-122"/>
            </a:endParaRPr>
          </a:p>
        </p:txBody>
      </p:sp>
      <p:sp>
        <p:nvSpPr>
          <p:cNvPr id="28" name="矩形 27"/>
          <p:cNvSpPr/>
          <p:nvPr/>
        </p:nvSpPr>
        <p:spPr>
          <a:xfrm>
            <a:off x="17585" y="17585"/>
            <a:ext cx="680484" cy="528563"/>
          </a:xfrm>
          <a:prstGeom prst="rect">
            <a:avLst/>
          </a:prstGeom>
          <a:noFill/>
          <a:ln>
            <a:solidFill>
              <a:srgbClr val="45A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29" name="文本框 28"/>
          <p:cNvSpPr txBox="1"/>
          <p:nvPr/>
        </p:nvSpPr>
        <p:spPr>
          <a:xfrm>
            <a:off x="-2" y="-12462"/>
            <a:ext cx="680485" cy="584775"/>
          </a:xfrm>
          <a:prstGeom prst="rect">
            <a:avLst/>
          </a:prstGeom>
          <a:noFill/>
        </p:spPr>
        <p:txBody>
          <a:bodyPr wrap="square" rtlCol="0">
            <a:spAutoFit/>
          </a:bodyPr>
          <a:lstStyle/>
          <a:p>
            <a:pPr algn="ctr" defTabSz="914210"/>
            <a:r>
              <a:rPr lang="en-US" altLang="zh-CN" sz="3200" smtClean="0">
                <a:solidFill>
                  <a:prstClr val="white"/>
                </a:solidFill>
                <a:latin typeface="等线" panose="02010600030101010101" pitchFamily="2" charset="-122"/>
                <a:ea typeface="等线" panose="02010600030101010101" pitchFamily="2" charset="-122"/>
              </a:rPr>
              <a:t>04</a:t>
            </a:r>
            <a:endParaRPr lang="zh-CN" altLang="en-US" sz="3200">
              <a:solidFill>
                <a:prstClr val="white"/>
              </a:solidFill>
              <a:latin typeface="等线" panose="02010600030101010101" pitchFamily="2" charset="-122"/>
              <a:ea typeface="等线" panose="02010600030101010101" pitchFamily="2" charset="-122"/>
            </a:endParaRPr>
          </a:p>
        </p:txBody>
      </p:sp>
      <p:sp>
        <p:nvSpPr>
          <p:cNvPr id="8" name="文本框 7"/>
          <p:cNvSpPr txBox="1"/>
          <p:nvPr/>
        </p:nvSpPr>
        <p:spPr>
          <a:xfrm>
            <a:off x="4401014" y="3011169"/>
            <a:ext cx="3256156"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分析 </a:t>
            </a:r>
            <a:r>
              <a:rPr lang="en-US" altLang="zh-CN" sz="2800" dirty="0" smtClean="0">
                <a:solidFill>
                  <a:schemeClr val="bg1"/>
                </a:solidFill>
                <a:latin typeface="等线" panose="02010600030101010101" pitchFamily="2" charset="-122"/>
                <a:ea typeface="等线" panose="02010600030101010101" pitchFamily="2" charset="-122"/>
              </a:rPr>
              <a:t>&amp; </a:t>
            </a:r>
            <a:r>
              <a:rPr lang="zh-CN" altLang="en-US" sz="2800" dirty="0" smtClean="0">
                <a:solidFill>
                  <a:schemeClr val="bg1"/>
                </a:solidFill>
                <a:latin typeface="等线" panose="02010600030101010101" pitchFamily="2" charset="-122"/>
                <a:ea typeface="等线" panose="02010600030101010101" pitchFamily="2" charset="-122"/>
              </a:rPr>
              <a:t>预处理</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9" name="文本框 8"/>
          <p:cNvSpPr txBox="1"/>
          <p:nvPr/>
        </p:nvSpPr>
        <p:spPr>
          <a:xfrm>
            <a:off x="4240444" y="1854817"/>
            <a:ext cx="3577297"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地图定位数据</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10" name="文本框 9"/>
          <p:cNvSpPr txBox="1"/>
          <p:nvPr/>
        </p:nvSpPr>
        <p:spPr>
          <a:xfrm>
            <a:off x="1627648" y="4180602"/>
            <a:ext cx="4118517" cy="523220"/>
          </a:xfrm>
          <a:prstGeom prst="rect">
            <a:avLst/>
          </a:prstGeom>
          <a:noFill/>
          <a:ln>
            <a:solidFill>
              <a:schemeClr val="bg1"/>
            </a:solidFill>
          </a:ln>
        </p:spPr>
        <p:txBody>
          <a:bodyPr wrap="square" rtlCol="0">
            <a:spAutoFit/>
          </a:bodyPr>
          <a:lstStyle/>
          <a:p>
            <a:pPr algn="ctr"/>
            <a:r>
              <a:rPr lang="zh-CN" altLang="en-US" sz="2800" b="1" dirty="0" smtClean="0">
                <a:solidFill>
                  <a:schemeClr val="bg1"/>
                </a:solidFill>
                <a:latin typeface="等线" panose="02010600030101010101" pitchFamily="2" charset="-122"/>
                <a:ea typeface="等线" panose="02010600030101010101" pitchFamily="2" charset="-122"/>
              </a:rPr>
              <a:t>曲线数据异常检测</a:t>
            </a:r>
            <a:endParaRPr lang="zh-CN" altLang="en-US" sz="2800" b="1" dirty="0">
              <a:solidFill>
                <a:schemeClr val="bg1"/>
              </a:solidFill>
              <a:latin typeface="等线" panose="02010600030101010101" pitchFamily="2" charset="-122"/>
              <a:ea typeface="等线" panose="02010600030101010101" pitchFamily="2" charset="-122"/>
            </a:endParaRPr>
          </a:p>
        </p:txBody>
      </p:sp>
      <p:cxnSp>
        <p:nvCxnSpPr>
          <p:cNvPr id="12" name="直接箭头连接符 11"/>
          <p:cNvCxnSpPr>
            <a:stCxn id="9" idx="2"/>
            <a:endCxn id="8" idx="0"/>
          </p:cNvCxnSpPr>
          <p:nvPr/>
        </p:nvCxnSpPr>
        <p:spPr>
          <a:xfrm flipH="1">
            <a:off x="6029092" y="2378037"/>
            <a:ext cx="1" cy="63313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8" idx="2"/>
            <a:endCxn id="10" idx="0"/>
          </p:cNvCxnSpPr>
          <p:nvPr/>
        </p:nvCxnSpPr>
        <p:spPr>
          <a:xfrm flipH="1">
            <a:off x="3686907" y="3534389"/>
            <a:ext cx="2342185" cy="6462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4036741" y="5433152"/>
            <a:ext cx="4118517" cy="523220"/>
          </a:xfrm>
          <a:prstGeom prst="rect">
            <a:avLst/>
          </a:prstGeom>
          <a:noFill/>
          <a:ln>
            <a:solidFill>
              <a:schemeClr val="bg1"/>
            </a:solidFill>
          </a:ln>
        </p:spPr>
        <p:txBody>
          <a:bodyPr wrap="square" rtlCol="0">
            <a:spAutoFit/>
          </a:bodyPr>
          <a:lstStyle/>
          <a:p>
            <a:pPr algn="ctr"/>
            <a:r>
              <a:rPr lang="zh-CN" altLang="en-US" sz="2800" b="1" dirty="0" smtClean="0">
                <a:solidFill>
                  <a:schemeClr val="bg1"/>
                </a:solidFill>
                <a:latin typeface="等线" panose="02010600030101010101" pitchFamily="2" charset="-122"/>
                <a:ea typeface="等线" panose="02010600030101010101" pitchFamily="2" charset="-122"/>
              </a:rPr>
              <a:t>图像区域异常检测</a:t>
            </a:r>
            <a:endParaRPr lang="zh-CN" altLang="en-US" sz="2800" b="1" dirty="0">
              <a:solidFill>
                <a:schemeClr val="bg1"/>
              </a:solidFill>
              <a:latin typeface="等线" panose="02010600030101010101" pitchFamily="2" charset="-122"/>
              <a:ea typeface="等线" panose="02010600030101010101" pitchFamily="2" charset="-122"/>
            </a:endParaRPr>
          </a:p>
        </p:txBody>
      </p:sp>
      <p:sp>
        <p:nvSpPr>
          <p:cNvPr id="35" name="文本框 34"/>
          <p:cNvSpPr txBox="1"/>
          <p:nvPr/>
        </p:nvSpPr>
        <p:spPr>
          <a:xfrm>
            <a:off x="6519315" y="4180602"/>
            <a:ext cx="4118517" cy="523220"/>
          </a:xfrm>
          <a:prstGeom prst="rect">
            <a:avLst/>
          </a:prstGeom>
          <a:noFill/>
          <a:ln>
            <a:solidFill>
              <a:schemeClr val="bg1"/>
            </a:solidFill>
          </a:ln>
        </p:spPr>
        <p:txBody>
          <a:bodyPr wrap="square" rtlCol="0">
            <a:spAutoFit/>
          </a:bodyPr>
          <a:lstStyle/>
          <a:p>
            <a:pPr algn="ctr"/>
            <a:r>
              <a:rPr lang="zh-CN" altLang="en-US" sz="2800" b="1" dirty="0" smtClean="0">
                <a:solidFill>
                  <a:schemeClr val="bg1"/>
                </a:solidFill>
                <a:latin typeface="等线" panose="02010600030101010101" pitchFamily="2" charset="-122"/>
                <a:ea typeface="等线" panose="02010600030101010101" pitchFamily="2" charset="-122"/>
              </a:rPr>
              <a:t>曲线时序数据预测</a:t>
            </a:r>
            <a:endParaRPr lang="zh-CN" altLang="en-US" sz="2800" b="1" dirty="0">
              <a:solidFill>
                <a:schemeClr val="bg1"/>
              </a:solidFill>
              <a:latin typeface="等线" panose="02010600030101010101" pitchFamily="2" charset="-122"/>
              <a:ea typeface="等线" panose="02010600030101010101" pitchFamily="2" charset="-122"/>
            </a:endParaRPr>
          </a:p>
        </p:txBody>
      </p:sp>
      <p:cxnSp>
        <p:nvCxnSpPr>
          <p:cNvPr id="36" name="直接箭头连接符 35"/>
          <p:cNvCxnSpPr>
            <a:stCxn id="8" idx="2"/>
            <a:endCxn id="35" idx="0"/>
          </p:cNvCxnSpPr>
          <p:nvPr/>
        </p:nvCxnSpPr>
        <p:spPr>
          <a:xfrm>
            <a:off x="6029092" y="3534389"/>
            <a:ext cx="2549482" cy="6462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0" idx="3"/>
            <a:endCxn id="35" idx="1"/>
          </p:cNvCxnSpPr>
          <p:nvPr/>
        </p:nvCxnSpPr>
        <p:spPr>
          <a:xfrm>
            <a:off x="5746165" y="4442212"/>
            <a:ext cx="77315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528868" y="572313"/>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smtClean="0">
                <a:solidFill>
                  <a:prstClr val="white"/>
                </a:solidFill>
                <a:latin typeface="等线" panose="02010600030101010101" pitchFamily="2" charset="-122"/>
                <a:ea typeface="等线" panose="02010600030101010101" pitchFamily="2" charset="-122"/>
              </a:rPr>
              <a:t>主要工作</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290929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6" name="矩形 25"/>
          <p:cNvSpPr/>
          <p:nvPr/>
        </p:nvSpPr>
        <p:spPr>
          <a:xfrm>
            <a:off x="0" y="6797042"/>
            <a:ext cx="12192000" cy="60959"/>
          </a:xfrm>
          <a:prstGeom prst="rect">
            <a:avLst/>
          </a:prstGeom>
          <a:solidFill>
            <a:srgbClr val="45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7" name="文本框 26"/>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成果总结</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8" name="矩形 27"/>
          <p:cNvSpPr/>
          <p:nvPr/>
        </p:nvSpPr>
        <p:spPr>
          <a:xfrm>
            <a:off x="17585" y="17585"/>
            <a:ext cx="680484" cy="528563"/>
          </a:xfrm>
          <a:prstGeom prst="rect">
            <a:avLst/>
          </a:prstGeom>
          <a:noFill/>
          <a:ln>
            <a:solidFill>
              <a:srgbClr val="45A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9" name="文本框 28"/>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cs typeface="+mn-cs"/>
              </a:rPr>
              <a:t>04</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6" name="文本框 15"/>
          <p:cNvSpPr txBox="1"/>
          <p:nvPr/>
        </p:nvSpPr>
        <p:spPr>
          <a:xfrm>
            <a:off x="3945596" y="850777"/>
            <a:ext cx="430080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曲线数据异常检测</a:t>
            </a:r>
          </a:p>
        </p:txBody>
      </p:sp>
      <p:sp>
        <p:nvSpPr>
          <p:cNvPr id="2" name="文本框 1"/>
          <p:cNvSpPr txBox="1"/>
          <p:nvPr/>
        </p:nvSpPr>
        <p:spPr>
          <a:xfrm>
            <a:off x="7846457" y="2295168"/>
            <a:ext cx="4114430" cy="2308324"/>
          </a:xfrm>
          <a:prstGeom prst="rect">
            <a:avLst/>
          </a:prstGeom>
          <a:noFill/>
        </p:spPr>
        <p:txBody>
          <a:bodyPr wrap="square" rtlCol="0">
            <a:spAutoFit/>
          </a:bodyPr>
          <a:lstStyle/>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台风天异常→曲线异常</a:t>
            </a:r>
            <a:endPar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曲线数据异常检测</a:t>
            </a:r>
            <a:endPar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zh-CN" altLang="en-US" sz="2400" dirty="0" smtClean="0">
                <a:solidFill>
                  <a:prstClr val="white"/>
                </a:solidFill>
                <a:latin typeface="等线" panose="02010600030101010101" pitchFamily="2" charset="-122"/>
                <a:ea typeface="等线" panose="02010600030101010101" pitchFamily="2" charset="-122"/>
              </a:rPr>
              <a:t>适合检出异常并滤除</a:t>
            </a:r>
            <a:r>
              <a:rPr lang="zh-CN" altLang="en-US" sz="2400" dirty="0" smtClean="0">
                <a:solidFill>
                  <a:prstClr val="white"/>
                </a:solidFill>
                <a:latin typeface="等线" panose="02010600030101010101" pitchFamily="2" charset="-122"/>
                <a:ea typeface="等线" panose="02010600030101010101" pitchFamily="2" charset="-122"/>
              </a:rPr>
              <a:t>异常</a:t>
            </a:r>
            <a:endParaRPr lang="en-US" altLang="zh-CN" sz="2400" dirty="0" smtClean="0">
              <a:solidFill>
                <a:prstClr val="white"/>
              </a:solidFill>
              <a:latin typeface="等线" panose="02010600030101010101" pitchFamily="2" charset="-122"/>
              <a:ea typeface="等线" panose="02010600030101010101" pitchFamily="2" charset="-122"/>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069" y="1933311"/>
            <a:ext cx="6692263" cy="3770703"/>
          </a:xfrm>
          <a:prstGeom prst="rect">
            <a:avLst/>
          </a:prstGeom>
        </p:spPr>
      </p:pic>
      <p:sp>
        <p:nvSpPr>
          <p:cNvPr id="13" name="文本框 12"/>
          <p:cNvSpPr txBox="1"/>
          <p:nvPr/>
        </p:nvSpPr>
        <p:spPr>
          <a:xfrm>
            <a:off x="4430621" y="3356997"/>
            <a:ext cx="1665378" cy="461665"/>
          </a:xfrm>
          <a:prstGeom prst="rect">
            <a:avLst/>
          </a:prstGeom>
          <a:noFill/>
        </p:spPr>
        <p:txBody>
          <a:bodyPr wrap="square" rtlCol="0">
            <a:spAutoFit/>
          </a:bodyPr>
          <a:lstStyle/>
          <a:p>
            <a:pPr algn="ctr"/>
            <a:r>
              <a:rPr lang="zh-CN" altLang="en-US" sz="2400" b="1" dirty="0" smtClean="0">
                <a:latin typeface="等线" panose="02010600030101010101" pitchFamily="2" charset="-122"/>
                <a:ea typeface="等线" panose="02010600030101010101" pitchFamily="2" charset="-122"/>
              </a:rPr>
              <a:t>正常</a:t>
            </a:r>
            <a:endParaRPr lang="zh-CN" altLang="en-US" sz="2400" b="1" dirty="0">
              <a:latin typeface="等线" panose="02010600030101010101" pitchFamily="2" charset="-122"/>
              <a:ea typeface="等线" panose="02010600030101010101" pitchFamily="2" charset="-122"/>
            </a:endParaRPr>
          </a:p>
        </p:txBody>
      </p:sp>
      <p:sp>
        <p:nvSpPr>
          <p:cNvPr id="14" name="文本框 13"/>
          <p:cNvSpPr txBox="1"/>
          <p:nvPr/>
        </p:nvSpPr>
        <p:spPr>
          <a:xfrm>
            <a:off x="1378883" y="4473842"/>
            <a:ext cx="1665378" cy="461665"/>
          </a:xfrm>
          <a:prstGeom prst="rect">
            <a:avLst/>
          </a:prstGeom>
          <a:noFill/>
        </p:spPr>
        <p:txBody>
          <a:bodyPr wrap="square" rtlCol="0">
            <a:spAutoFit/>
          </a:bodyPr>
          <a:lstStyle/>
          <a:p>
            <a:pPr algn="ctr"/>
            <a:r>
              <a:rPr lang="zh-CN" altLang="en-US" sz="2400" b="1" dirty="0">
                <a:latin typeface="等线" panose="02010600030101010101" pitchFamily="2" charset="-122"/>
                <a:ea typeface="等线" panose="02010600030101010101" pitchFamily="2" charset="-122"/>
              </a:rPr>
              <a:t>异常</a:t>
            </a:r>
            <a:endParaRPr lang="zh-CN" altLang="en-US" sz="2000" b="1"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628203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6" name="矩形 25"/>
          <p:cNvSpPr/>
          <p:nvPr/>
        </p:nvSpPr>
        <p:spPr>
          <a:xfrm>
            <a:off x="0" y="6797042"/>
            <a:ext cx="12192000" cy="60959"/>
          </a:xfrm>
          <a:prstGeom prst="rect">
            <a:avLst/>
          </a:prstGeom>
          <a:solidFill>
            <a:srgbClr val="45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7" name="文本框 26"/>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成果总结</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8" name="矩形 27"/>
          <p:cNvSpPr/>
          <p:nvPr/>
        </p:nvSpPr>
        <p:spPr>
          <a:xfrm>
            <a:off x="17585" y="17585"/>
            <a:ext cx="680484" cy="528563"/>
          </a:xfrm>
          <a:prstGeom prst="rect">
            <a:avLst/>
          </a:prstGeom>
          <a:noFill/>
          <a:ln>
            <a:solidFill>
              <a:srgbClr val="45A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9" name="文本框 28"/>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cs typeface="+mn-cs"/>
              </a:rPr>
              <a:t>04</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6" name="文本框 15"/>
          <p:cNvSpPr txBox="1"/>
          <p:nvPr/>
        </p:nvSpPr>
        <p:spPr>
          <a:xfrm>
            <a:off x="3945596" y="850777"/>
            <a:ext cx="430080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曲线时序数据预测</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16" y="1888317"/>
            <a:ext cx="6797562" cy="3862540"/>
          </a:xfrm>
          <a:prstGeom prst="rect">
            <a:avLst/>
          </a:prstGeom>
        </p:spPr>
      </p:pic>
      <p:sp>
        <p:nvSpPr>
          <p:cNvPr id="9" name="文本框 8"/>
          <p:cNvSpPr txBox="1"/>
          <p:nvPr/>
        </p:nvSpPr>
        <p:spPr>
          <a:xfrm>
            <a:off x="7916796" y="2296093"/>
            <a:ext cx="4114430" cy="2308324"/>
          </a:xfrm>
          <a:prstGeom prst="rect">
            <a:avLst/>
          </a:prstGeom>
          <a:noFill/>
        </p:spPr>
        <p:txBody>
          <a:bodyPr wrap="square" rtlCol="0">
            <a:spAutoFit/>
          </a:bodyPr>
          <a:lstStyle/>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zh-CN" altLang="en-US" sz="2400" noProof="0" dirty="0" smtClean="0">
                <a:solidFill>
                  <a:prstClr val="white"/>
                </a:solidFill>
                <a:latin typeface="等线" panose="02010600030101010101" pitchFamily="2" charset="-122"/>
                <a:ea typeface="等线" panose="02010600030101010101" pitchFamily="2" charset="-122"/>
              </a:rPr>
              <a:t>实时</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判断→建立预测模型</a:t>
            </a:r>
            <a:endPar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曲线预测值与实际值比较</a:t>
            </a:r>
            <a:endPar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zh-CN" altLang="en-US" sz="2400" dirty="0" smtClean="0">
                <a:solidFill>
                  <a:prstClr val="white"/>
                </a:solidFill>
                <a:latin typeface="等线" panose="02010600030101010101" pitchFamily="2" charset="-122"/>
                <a:ea typeface="等线" panose="02010600030101010101" pitchFamily="2" charset="-122"/>
              </a:rPr>
              <a:t>适合实时检测</a:t>
            </a:r>
            <a:r>
              <a:rPr lang="zh-CN" altLang="en-US" sz="2400" dirty="0" smtClean="0">
                <a:solidFill>
                  <a:prstClr val="white"/>
                </a:solidFill>
                <a:latin typeface="等线" panose="02010600030101010101" pitchFamily="2" charset="-122"/>
                <a:ea typeface="等线" panose="02010600030101010101" pitchFamily="2" charset="-122"/>
              </a:rPr>
              <a:t>异常</a:t>
            </a:r>
            <a:endParaRPr lang="en-US" altLang="zh-CN" sz="2400" dirty="0" smtClean="0">
              <a:solidFill>
                <a:prstClr val="white"/>
              </a:solidFill>
              <a:latin typeface="等线" panose="02010600030101010101" pitchFamily="2" charset="-122"/>
              <a:ea typeface="等线" panose="02010600030101010101" pitchFamily="2" charset="-122"/>
            </a:endParaRPr>
          </a:p>
        </p:txBody>
      </p:sp>
      <p:sp>
        <p:nvSpPr>
          <p:cNvPr id="10" name="文本框 9"/>
          <p:cNvSpPr txBox="1"/>
          <p:nvPr/>
        </p:nvSpPr>
        <p:spPr>
          <a:xfrm>
            <a:off x="6661663" y="3695125"/>
            <a:ext cx="1058974" cy="369332"/>
          </a:xfrm>
          <a:prstGeom prst="rect">
            <a:avLst/>
          </a:prstGeom>
          <a:noFill/>
        </p:spPr>
        <p:txBody>
          <a:bodyPr wrap="square" rtlCol="0">
            <a:spAutoFit/>
          </a:bodyPr>
          <a:lstStyle/>
          <a:p>
            <a:pPr algn="ctr"/>
            <a:r>
              <a:rPr lang="zh-CN" altLang="en-US" b="1" dirty="0">
                <a:latin typeface="等线" panose="02010600030101010101" pitchFamily="2" charset="-122"/>
                <a:ea typeface="等线" panose="02010600030101010101" pitchFamily="2" charset="-122"/>
              </a:rPr>
              <a:t>异常</a:t>
            </a:r>
            <a:endParaRPr lang="zh-CN" altLang="en-US" sz="1600" b="1" dirty="0">
              <a:latin typeface="等线" panose="02010600030101010101" pitchFamily="2" charset="-122"/>
              <a:ea typeface="等线" panose="02010600030101010101" pitchFamily="2" charset="-122"/>
            </a:endParaRPr>
          </a:p>
        </p:txBody>
      </p:sp>
      <p:cxnSp>
        <p:nvCxnSpPr>
          <p:cNvPr id="11" name="直接箭头连接符 10"/>
          <p:cNvCxnSpPr/>
          <p:nvPr/>
        </p:nvCxnSpPr>
        <p:spPr>
          <a:xfrm>
            <a:off x="6897997" y="2705261"/>
            <a:ext cx="0" cy="23490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339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6" name="矩形 25"/>
          <p:cNvSpPr/>
          <p:nvPr/>
        </p:nvSpPr>
        <p:spPr>
          <a:xfrm>
            <a:off x="0" y="6797042"/>
            <a:ext cx="12192000" cy="60959"/>
          </a:xfrm>
          <a:prstGeom prst="rect">
            <a:avLst/>
          </a:prstGeom>
          <a:solidFill>
            <a:srgbClr val="45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7" name="文本框 26"/>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成果总结</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8" name="矩形 27"/>
          <p:cNvSpPr/>
          <p:nvPr/>
        </p:nvSpPr>
        <p:spPr>
          <a:xfrm>
            <a:off x="17585" y="17585"/>
            <a:ext cx="680484" cy="528563"/>
          </a:xfrm>
          <a:prstGeom prst="rect">
            <a:avLst/>
          </a:prstGeom>
          <a:noFill/>
          <a:ln>
            <a:solidFill>
              <a:srgbClr val="45A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9" name="文本框 28"/>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cs typeface="+mn-cs"/>
              </a:rPr>
              <a:t>04</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6" name="文本框 15"/>
          <p:cNvSpPr txBox="1"/>
          <p:nvPr/>
        </p:nvSpPr>
        <p:spPr>
          <a:xfrm>
            <a:off x="3945596" y="850777"/>
            <a:ext cx="4300807" cy="646331"/>
          </a:xfrm>
          <a:prstGeom prst="rect">
            <a:avLst/>
          </a:prstGeom>
          <a:noFill/>
        </p:spPr>
        <p:txBody>
          <a:bodyPr wrap="square" rtlCol="0">
            <a:spAutoFit/>
          </a:bodyPr>
          <a:lstStyle/>
          <a:p>
            <a:pPr lvl="0" algn="ctr">
              <a:defRPr/>
            </a:pPr>
            <a:r>
              <a:rPr lang="zh-CN" altLang="en-US" sz="3600" dirty="0">
                <a:solidFill>
                  <a:prstClr val="white"/>
                </a:solidFill>
                <a:latin typeface="等线" panose="02010600030101010101" pitchFamily="2" charset="-122"/>
                <a:ea typeface="等线" panose="02010600030101010101" pitchFamily="2" charset="-122"/>
              </a:rPr>
              <a:t>图像区域异常检测</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5" y="1795709"/>
            <a:ext cx="7065437" cy="3837847"/>
          </a:xfrm>
          <a:prstGeom prst="rect">
            <a:avLst/>
          </a:prstGeom>
        </p:spPr>
      </p:pic>
      <p:sp>
        <p:nvSpPr>
          <p:cNvPr id="11" name="文本框 10"/>
          <p:cNvSpPr txBox="1"/>
          <p:nvPr/>
        </p:nvSpPr>
        <p:spPr>
          <a:xfrm>
            <a:off x="7926845" y="2221283"/>
            <a:ext cx="4114430" cy="3046988"/>
          </a:xfrm>
          <a:prstGeom prst="rect">
            <a:avLst/>
          </a:prstGeom>
          <a:noFill/>
        </p:spPr>
        <p:txBody>
          <a:bodyPr wrap="square" rtlCol="0">
            <a:spAutoFit/>
          </a:bodyPr>
          <a:lstStyle/>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已知异常时间→寻找区域</a:t>
            </a:r>
            <a:endPar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endParaRPr>
          </a:p>
          <a:p>
            <a:pPr marL="457200" lvl="0" indent="-457200">
              <a:lnSpc>
                <a:spcPct val="200000"/>
              </a:lnSpc>
              <a:buFont typeface="Arial" panose="020B0604020202020204" pitchFamily="34" charset="0"/>
              <a:buChar char="•"/>
            </a:pPr>
            <a:r>
              <a:rPr lang="zh-CN" altLang="en-US" sz="2400" dirty="0">
                <a:solidFill>
                  <a:prstClr val="white"/>
                </a:solidFill>
                <a:latin typeface="等线" panose="02010600030101010101" pitchFamily="2" charset="-122"/>
                <a:ea typeface="等线" panose="02010600030101010101" pitchFamily="2" charset="-122"/>
              </a:rPr>
              <a:t>相邻帧间差分法</a:t>
            </a: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zh-CN" altLang="en-US" sz="2400" dirty="0" smtClean="0">
                <a:solidFill>
                  <a:prstClr val="white"/>
                </a:solidFill>
                <a:latin typeface="等线" panose="02010600030101010101" pitchFamily="2" charset="-122"/>
                <a:ea typeface="等线" panose="02010600030101010101" pitchFamily="2" charset="-122"/>
              </a:rPr>
              <a:t>滑动窗搜索核心区域</a:t>
            </a:r>
            <a:endParaRPr lang="en-US" altLang="zh-CN" sz="2400" dirty="0" smtClean="0">
              <a:solidFill>
                <a:prstClr val="white"/>
              </a:solidFill>
              <a:latin typeface="等线" panose="02010600030101010101" pitchFamily="2" charset="-122"/>
              <a:ea typeface="等线" panose="02010600030101010101" pitchFamily="2" charset="-122"/>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zh-CN" altLang="en-US" sz="2400" dirty="0" smtClean="0">
                <a:solidFill>
                  <a:prstClr val="white"/>
                </a:solidFill>
                <a:latin typeface="等线" panose="02010600030101010101" pitchFamily="2" charset="-122"/>
                <a:ea typeface="等线" panose="02010600030101010101" pitchFamily="2" charset="-122"/>
              </a:rPr>
              <a:t>无法关注更局部的异常</a:t>
            </a:r>
            <a:endPar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026529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1524001" y="3200205"/>
            <a:ext cx="9144001" cy="406400"/>
            <a:chOff x="1295399" y="2400154"/>
            <a:chExt cx="6858001" cy="304800"/>
          </a:xfrm>
        </p:grpSpPr>
        <p:grpSp>
          <p:nvGrpSpPr>
            <p:cNvPr id="15" name="组合 14"/>
            <p:cNvGrpSpPr/>
            <p:nvPr/>
          </p:nvGrpSpPr>
          <p:grpSpPr>
            <a:xfrm>
              <a:off x="1295399" y="2400154"/>
              <a:ext cx="6553201" cy="0"/>
              <a:chOff x="1545265" y="1041990"/>
              <a:chExt cx="6553201" cy="0"/>
            </a:xfrm>
          </p:grpSpPr>
          <p:cxnSp>
            <p:nvCxnSpPr>
              <p:cNvPr id="22" name="直接连接符 21"/>
              <p:cNvCxnSpPr/>
              <p:nvPr/>
            </p:nvCxnSpPr>
            <p:spPr>
              <a:xfrm>
                <a:off x="1545265" y="1041990"/>
                <a:ext cx="1722474" cy="0"/>
              </a:xfrm>
              <a:prstGeom prst="line">
                <a:avLst/>
              </a:prstGeom>
              <a:ln w="12700">
                <a:solidFill>
                  <a:srgbClr val="EB6752"/>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375992" y="1041990"/>
                <a:ext cx="1722474" cy="0"/>
              </a:xfrm>
              <a:prstGeom prst="line">
                <a:avLst/>
              </a:prstGeom>
              <a:ln w="12700">
                <a:solidFill>
                  <a:srgbClr val="EB6752"/>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1447799" y="2552554"/>
              <a:ext cx="6553201" cy="0"/>
              <a:chOff x="1545265" y="1041990"/>
              <a:chExt cx="6553201" cy="0"/>
            </a:xfrm>
          </p:grpSpPr>
          <p:cxnSp>
            <p:nvCxnSpPr>
              <p:cNvPr id="20" name="直接连接符 19"/>
              <p:cNvCxnSpPr/>
              <p:nvPr/>
            </p:nvCxnSpPr>
            <p:spPr>
              <a:xfrm>
                <a:off x="1545265" y="1041990"/>
                <a:ext cx="1722474" cy="0"/>
              </a:xfrm>
              <a:prstGeom prst="line">
                <a:avLst/>
              </a:prstGeom>
              <a:ln w="12700">
                <a:solidFill>
                  <a:srgbClr val="45A73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375992" y="1041990"/>
                <a:ext cx="1722474" cy="0"/>
              </a:xfrm>
              <a:prstGeom prst="line">
                <a:avLst/>
              </a:prstGeom>
              <a:ln w="12700">
                <a:solidFill>
                  <a:srgbClr val="45A730"/>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1600199" y="2704954"/>
              <a:ext cx="6553201" cy="0"/>
              <a:chOff x="1545265" y="1041990"/>
              <a:chExt cx="6553201" cy="0"/>
            </a:xfrm>
          </p:grpSpPr>
          <p:cxnSp>
            <p:nvCxnSpPr>
              <p:cNvPr id="18" name="直接连接符 17"/>
              <p:cNvCxnSpPr/>
              <p:nvPr/>
            </p:nvCxnSpPr>
            <p:spPr>
              <a:xfrm>
                <a:off x="1545265" y="1041990"/>
                <a:ext cx="1722474" cy="0"/>
              </a:xfrm>
              <a:prstGeom prst="line">
                <a:avLst/>
              </a:prstGeom>
              <a:ln w="12700">
                <a:solidFill>
                  <a:srgbClr val="EBB35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375992" y="1041990"/>
                <a:ext cx="1722474" cy="0"/>
              </a:xfrm>
              <a:prstGeom prst="line">
                <a:avLst/>
              </a:prstGeom>
              <a:ln w="12700">
                <a:solidFill>
                  <a:srgbClr val="9F6B9F"/>
                </a:solidFill>
              </a:ln>
            </p:spPr>
            <p:style>
              <a:lnRef idx="1">
                <a:schemeClr val="accent1"/>
              </a:lnRef>
              <a:fillRef idx="0">
                <a:schemeClr val="accent1"/>
              </a:fillRef>
              <a:effectRef idx="0">
                <a:schemeClr val="accent1"/>
              </a:effectRef>
              <a:fontRef idx="minor">
                <a:schemeClr val="tx1"/>
              </a:fontRef>
            </p:style>
          </p:cxnSp>
        </p:grpSp>
      </p:grpSp>
      <p:sp>
        <p:nvSpPr>
          <p:cNvPr id="7" name="文本框 6"/>
          <p:cNvSpPr txBox="1"/>
          <p:nvPr/>
        </p:nvSpPr>
        <p:spPr>
          <a:xfrm>
            <a:off x="3860382" y="2890445"/>
            <a:ext cx="4471239" cy="995209"/>
          </a:xfrm>
          <a:prstGeom prst="rect">
            <a:avLst/>
          </a:prstGeom>
          <a:noFill/>
        </p:spPr>
        <p:txBody>
          <a:bodyPr wrap="square" rtlCol="0">
            <a:spAutoFit/>
          </a:bodyPr>
          <a:lstStyle/>
          <a:p>
            <a:pPr algn="ctr" defTabSz="914210"/>
            <a:r>
              <a:rPr lang="en-US" altLang="zh-CN" sz="5867">
                <a:ln>
                  <a:solidFill>
                    <a:srgbClr val="EBB350"/>
                  </a:solidFill>
                </a:ln>
                <a:noFill/>
                <a:latin typeface="汉仪菱心体简" panose="02010609000101010101" pitchFamily="49" charset="-122"/>
                <a:ea typeface="汉仪菱心体简" panose="02010609000101010101" pitchFamily="49" charset="-122"/>
              </a:rPr>
              <a:t>THANKS</a:t>
            </a:r>
            <a:endParaRPr lang="zh-CN" altLang="en-US" sz="5867">
              <a:ln>
                <a:solidFill>
                  <a:srgbClr val="EBB350"/>
                </a:solidFill>
              </a:ln>
              <a:noFill/>
              <a:latin typeface="汉仪菱心体简" panose="02010609000101010101" pitchFamily="49" charset="-122"/>
              <a:ea typeface="汉仪菱心体简" panose="02010609000101010101" pitchFamily="49" charset="-122"/>
            </a:endParaRPr>
          </a:p>
        </p:txBody>
      </p:sp>
    </p:spTree>
    <p:extLst>
      <p:ext uri="{BB962C8B-B14F-4D97-AF65-F5344CB8AC3E}">
        <p14:creationId xmlns:p14="http://schemas.microsoft.com/office/powerpoint/2010/main" val="2992307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7" name="文本框 26"/>
          <p:cNvSpPr txBox="1"/>
          <p:nvPr/>
        </p:nvSpPr>
        <p:spPr>
          <a:xfrm>
            <a:off x="3769833" y="2941243"/>
            <a:ext cx="4652336" cy="830997"/>
          </a:xfrm>
          <a:prstGeom prst="rect">
            <a:avLst/>
          </a:prstGeom>
          <a:noFill/>
        </p:spPr>
        <p:txBody>
          <a:bodyPr wrap="square" rtlCol="0">
            <a:spAutoFit/>
          </a:bodyPr>
          <a:lstStyle/>
          <a:p>
            <a:pPr algn="ctr" defTabSz="914210"/>
            <a:r>
              <a:rPr lang="zh-CN" altLang="en-US" sz="4800" dirty="0" smtClean="0">
                <a:solidFill>
                  <a:srgbClr val="EB6752"/>
                </a:solidFill>
                <a:latin typeface="等线" panose="02010600030101010101" pitchFamily="2" charset="-122"/>
                <a:ea typeface="等线" panose="02010600030101010101" pitchFamily="2" charset="-122"/>
              </a:rPr>
              <a:t>数据分析</a:t>
            </a:r>
            <a:endParaRPr lang="zh-CN" altLang="en-US" sz="4400" dirty="0">
              <a:solidFill>
                <a:srgbClr val="EB6752"/>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729669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7" name="矩形 26"/>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schemeClr val="bg1"/>
              </a:solidFill>
              <a:latin typeface="等线" panose="02010600030101010101" pitchFamily="2" charset="-122"/>
              <a:ea typeface="等线" panose="02010600030101010101" pitchFamily="2" charset="-122"/>
            </a:endParaRPr>
          </a:p>
        </p:txBody>
      </p:sp>
      <p:sp>
        <p:nvSpPr>
          <p:cNvPr id="28" name="文本框 27"/>
          <p:cNvSpPr txBox="1"/>
          <p:nvPr/>
        </p:nvSpPr>
        <p:spPr>
          <a:xfrm>
            <a:off x="680483" y="0"/>
            <a:ext cx="3062177" cy="584775"/>
          </a:xfrm>
          <a:prstGeom prst="rect">
            <a:avLst/>
          </a:prstGeom>
          <a:noFill/>
        </p:spPr>
        <p:txBody>
          <a:bodyPr wrap="square" rtlCol="0">
            <a:spAutoFit/>
          </a:bodyPr>
          <a:lstStyle/>
          <a:p>
            <a:pPr defTabSz="914210"/>
            <a:r>
              <a:rPr lang="zh-CN" altLang="en-US" sz="3200" dirty="0" smtClean="0">
                <a:solidFill>
                  <a:schemeClr val="bg1"/>
                </a:solidFill>
                <a:latin typeface="等线" panose="02010600030101010101" pitchFamily="2" charset="-122"/>
                <a:ea typeface="等线" panose="02010600030101010101" pitchFamily="2" charset="-122"/>
              </a:rPr>
              <a:t>数据分析</a:t>
            </a:r>
            <a:endParaRPr lang="zh-CN" altLang="en-US" sz="3200" dirty="0">
              <a:solidFill>
                <a:schemeClr val="bg1"/>
              </a:solidFill>
              <a:latin typeface="等线" panose="02010600030101010101" pitchFamily="2" charset="-122"/>
              <a:ea typeface="等线" panose="02010600030101010101" pitchFamily="2" charset="-122"/>
            </a:endParaRPr>
          </a:p>
        </p:txBody>
      </p:sp>
      <p:sp>
        <p:nvSpPr>
          <p:cNvPr id="29" name="矩形 28"/>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等线" panose="02010600030101010101" pitchFamily="2" charset="-122"/>
              <a:ea typeface="等线" panose="02010600030101010101" pitchFamily="2" charset="-122"/>
            </a:endParaRPr>
          </a:p>
        </p:txBody>
      </p:sp>
      <p:sp>
        <p:nvSpPr>
          <p:cNvPr id="30" name="文本框 29"/>
          <p:cNvSpPr txBox="1"/>
          <p:nvPr/>
        </p:nvSpPr>
        <p:spPr>
          <a:xfrm>
            <a:off x="-2" y="-12462"/>
            <a:ext cx="680485" cy="584775"/>
          </a:xfrm>
          <a:prstGeom prst="rect">
            <a:avLst/>
          </a:prstGeom>
          <a:noFill/>
        </p:spPr>
        <p:txBody>
          <a:bodyPr wrap="square" rtlCol="0">
            <a:spAutoFit/>
          </a:bodyPr>
          <a:lstStyle/>
          <a:p>
            <a:pPr algn="ctr" defTabSz="914210"/>
            <a:r>
              <a:rPr lang="en-US" altLang="zh-CN" sz="3200" smtClean="0">
                <a:solidFill>
                  <a:schemeClr val="bg1"/>
                </a:solidFill>
                <a:latin typeface="等线" panose="02010600030101010101" pitchFamily="2" charset="-122"/>
                <a:ea typeface="等线" panose="02010600030101010101" pitchFamily="2" charset="-122"/>
              </a:rPr>
              <a:t>02</a:t>
            </a:r>
            <a:endParaRPr lang="zh-CN" altLang="en-US" sz="3200">
              <a:solidFill>
                <a:schemeClr val="bg1"/>
              </a:solidFill>
              <a:latin typeface="等线" panose="02010600030101010101" pitchFamily="2" charset="-122"/>
              <a:ea typeface="等线" panose="02010600030101010101" pitchFamily="2" charset="-122"/>
            </a:endParaRPr>
          </a:p>
        </p:txBody>
      </p:sp>
      <p:pic>
        <p:nvPicPr>
          <p:cNvPr id="31" name="图片 30"/>
          <p:cNvPicPr>
            <a:picLocks noChangeAspect="1"/>
          </p:cNvPicPr>
          <p:nvPr/>
        </p:nvPicPr>
        <p:blipFill>
          <a:blip r:embed="rId3"/>
          <a:stretch>
            <a:fillRect/>
          </a:stretch>
        </p:blipFill>
        <p:spPr>
          <a:xfrm>
            <a:off x="453012" y="1402914"/>
            <a:ext cx="6019508" cy="4872626"/>
          </a:xfrm>
          <a:prstGeom prst="rect">
            <a:avLst/>
          </a:prstGeom>
        </p:spPr>
      </p:pic>
      <p:sp>
        <p:nvSpPr>
          <p:cNvPr id="32" name="文本框 31"/>
          <p:cNvSpPr txBox="1"/>
          <p:nvPr/>
        </p:nvSpPr>
        <p:spPr>
          <a:xfrm>
            <a:off x="6976996" y="1402914"/>
            <a:ext cx="4246324" cy="1938992"/>
          </a:xfrm>
          <a:prstGeom prst="rect">
            <a:avLst/>
          </a:prstGeom>
          <a:noFill/>
        </p:spPr>
        <p:txBody>
          <a:bodyPr wrap="square" rtlCol="0">
            <a:spAutoFit/>
          </a:bodyPr>
          <a:lstStyle/>
          <a:p>
            <a:pPr>
              <a:lnSpc>
                <a:spcPct val="150000"/>
              </a:lnSpc>
            </a:pPr>
            <a:r>
              <a:rPr lang="en-US" altLang="zh-CN" sz="2000" b="1" dirty="0" err="1" smtClean="0">
                <a:solidFill>
                  <a:schemeClr val="bg1"/>
                </a:solidFill>
                <a:latin typeface="等线" panose="02010600030101010101" pitchFamily="2" charset="-122"/>
                <a:ea typeface="等线" panose="02010600030101010101" pitchFamily="2" charset="-122"/>
              </a:rPr>
              <a:t>GeoTIFF</a:t>
            </a:r>
            <a:r>
              <a:rPr lang="en-US" altLang="zh-CN" sz="2000" b="1" dirty="0" smtClean="0">
                <a:solidFill>
                  <a:schemeClr val="bg1"/>
                </a:solidFill>
                <a:latin typeface="等线" panose="02010600030101010101" pitchFamily="2" charset="-122"/>
                <a:ea typeface="等线" panose="02010600030101010101" pitchFamily="2" charset="-122"/>
              </a:rPr>
              <a:t> (113*150)</a:t>
            </a:r>
          </a:p>
          <a:p>
            <a:pPr>
              <a:lnSpc>
                <a:spcPct val="150000"/>
              </a:lnSpc>
            </a:pPr>
            <a:r>
              <a:rPr lang="en-US" altLang="zh-CN" sz="2000" dirty="0" smtClean="0">
                <a:solidFill>
                  <a:schemeClr val="bg1"/>
                </a:solidFill>
                <a:latin typeface="等线" panose="02010600030101010101" pitchFamily="2" charset="-122"/>
                <a:ea typeface="等线" panose="02010600030101010101" pitchFamily="2" charset="-122"/>
              </a:rPr>
              <a:t>MATLAB Mapping Toolbox</a:t>
            </a:r>
          </a:p>
          <a:p>
            <a:pPr>
              <a:lnSpc>
                <a:spcPct val="150000"/>
              </a:lnSpc>
            </a:pPr>
            <a:r>
              <a:rPr lang="en-US" altLang="zh-CN" sz="2000" b="1" dirty="0" smtClean="0">
                <a:solidFill>
                  <a:schemeClr val="bg1"/>
                </a:solidFill>
                <a:latin typeface="等线" panose="02010600030101010101" pitchFamily="2" charset="-122"/>
                <a:ea typeface="等线" panose="02010600030101010101" pitchFamily="2" charset="-122"/>
              </a:rPr>
              <a:t>Latitude</a:t>
            </a:r>
            <a:r>
              <a:rPr lang="zh-CN" altLang="en-US" sz="2000" dirty="0" smtClean="0">
                <a:solidFill>
                  <a:schemeClr val="bg1"/>
                </a:solidFill>
                <a:latin typeface="等线" panose="02010600030101010101" pitchFamily="2" charset="-122"/>
                <a:ea typeface="等线" panose="02010600030101010101" pitchFamily="2" charset="-122"/>
              </a:rPr>
              <a:t>：</a:t>
            </a:r>
            <a:r>
              <a:rPr lang="en-US" altLang="zh-CN" sz="2000" dirty="0" smtClean="0">
                <a:solidFill>
                  <a:schemeClr val="bg1"/>
                </a:solidFill>
                <a:latin typeface="等线" panose="02010600030101010101" pitchFamily="2" charset="-122"/>
                <a:ea typeface="等线" panose="02010600030101010101" pitchFamily="2" charset="-122"/>
              </a:rPr>
              <a:t>[21.54-22.67]</a:t>
            </a:r>
          </a:p>
          <a:p>
            <a:pPr>
              <a:lnSpc>
                <a:spcPct val="150000"/>
              </a:lnSpc>
            </a:pPr>
            <a:r>
              <a:rPr lang="en-US" altLang="zh-CN" sz="2000" b="1" dirty="0" err="1" smtClean="0">
                <a:solidFill>
                  <a:schemeClr val="bg1"/>
                </a:solidFill>
                <a:latin typeface="等线" panose="02010600030101010101" pitchFamily="2" charset="-122"/>
                <a:ea typeface="等线" panose="02010600030101010101" pitchFamily="2" charset="-122"/>
              </a:rPr>
              <a:t>Longtitude</a:t>
            </a:r>
            <a:r>
              <a:rPr lang="zh-CN" altLang="en-US" sz="2000" dirty="0" smtClean="0">
                <a:solidFill>
                  <a:schemeClr val="bg1"/>
                </a:solidFill>
                <a:latin typeface="等线" panose="02010600030101010101" pitchFamily="2" charset="-122"/>
                <a:ea typeface="等线" panose="02010600030101010101" pitchFamily="2" charset="-122"/>
              </a:rPr>
              <a:t>：</a:t>
            </a:r>
            <a:r>
              <a:rPr lang="en-US" altLang="zh-CN" sz="2000" dirty="0" smtClean="0">
                <a:solidFill>
                  <a:schemeClr val="bg1"/>
                </a:solidFill>
                <a:latin typeface="等线" panose="02010600030101010101" pitchFamily="2" charset="-122"/>
                <a:ea typeface="等线" panose="02010600030101010101" pitchFamily="2" charset="-122"/>
              </a:rPr>
              <a:t>[112.27-113.77]</a:t>
            </a:r>
          </a:p>
        </p:txBody>
      </p:sp>
      <p:sp>
        <p:nvSpPr>
          <p:cNvPr id="33" name="文本框 32"/>
          <p:cNvSpPr txBox="1"/>
          <p:nvPr/>
        </p:nvSpPr>
        <p:spPr>
          <a:xfrm>
            <a:off x="4528868" y="540245"/>
            <a:ext cx="3134264"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数据形式</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34" name="矩形 33"/>
          <p:cNvSpPr/>
          <p:nvPr/>
        </p:nvSpPr>
        <p:spPr>
          <a:xfrm>
            <a:off x="6976996" y="5102139"/>
            <a:ext cx="4020856" cy="1015663"/>
          </a:xfrm>
          <a:prstGeom prst="rect">
            <a:avLst/>
          </a:prstGeom>
        </p:spPr>
        <p:txBody>
          <a:bodyPr wrap="square">
            <a:spAutoFit/>
          </a:bodyPr>
          <a:lstStyle/>
          <a:p>
            <a:pPr>
              <a:lnSpc>
                <a:spcPct val="150000"/>
              </a:lnSpc>
            </a:pPr>
            <a:r>
              <a:rPr lang="en-US" altLang="zh-CN" sz="2000" b="1" dirty="0" smtClean="0">
                <a:solidFill>
                  <a:schemeClr val="bg1"/>
                </a:solidFill>
                <a:latin typeface="等线" panose="02010600030101010101" pitchFamily="2" charset="-122"/>
                <a:ea typeface="等线" panose="02010600030101010101" pitchFamily="2" charset="-122"/>
              </a:rPr>
              <a:t>XY-LABEL</a:t>
            </a:r>
            <a:r>
              <a:rPr lang="zh-CN" altLang="en-US" sz="2000" dirty="0">
                <a:solidFill>
                  <a:schemeClr val="bg1"/>
                </a:solidFill>
                <a:latin typeface="等线" panose="02010600030101010101" pitchFamily="2" charset="-122"/>
                <a:ea typeface="等线" panose="02010600030101010101" pitchFamily="2" charset="-122"/>
              </a:rPr>
              <a:t>：经纬度</a:t>
            </a:r>
            <a:endParaRPr lang="en-US" altLang="zh-CN" sz="2000" dirty="0">
              <a:solidFill>
                <a:schemeClr val="bg1"/>
              </a:solidFill>
              <a:latin typeface="等线" panose="02010600030101010101" pitchFamily="2" charset="-122"/>
              <a:ea typeface="等线" panose="02010600030101010101" pitchFamily="2" charset="-122"/>
            </a:endParaRPr>
          </a:p>
          <a:p>
            <a:pPr>
              <a:lnSpc>
                <a:spcPct val="150000"/>
              </a:lnSpc>
            </a:pPr>
            <a:r>
              <a:rPr lang="zh-CN" altLang="en-US" sz="2000" b="1" dirty="0">
                <a:solidFill>
                  <a:schemeClr val="bg1"/>
                </a:solidFill>
                <a:latin typeface="等线" panose="02010600030101010101" pitchFamily="2" charset="-122"/>
                <a:ea typeface="等线" panose="02010600030101010101" pitchFamily="2" charset="-122"/>
              </a:rPr>
              <a:t>颜色深度</a:t>
            </a:r>
            <a:r>
              <a:rPr lang="zh-CN" altLang="en-US" sz="2000" dirty="0" smtClean="0">
                <a:solidFill>
                  <a:schemeClr val="bg1"/>
                </a:solidFill>
                <a:latin typeface="等线" panose="02010600030101010101" pitchFamily="2" charset="-122"/>
                <a:ea typeface="等线" panose="02010600030101010101" pitchFamily="2" charset="-122"/>
              </a:rPr>
              <a:t>：归一化后终端密度</a:t>
            </a:r>
            <a:endParaRPr lang="zh-CN" altLang="en-US" sz="2000" dirty="0">
              <a:solidFill>
                <a:schemeClr val="bg1"/>
              </a:solidFill>
              <a:latin typeface="等线" panose="02010600030101010101" pitchFamily="2" charset="-122"/>
              <a:ea typeface="等线" panose="02010600030101010101" pitchFamily="2" charset="-122"/>
            </a:endParaRPr>
          </a:p>
        </p:txBody>
      </p:sp>
      <p:sp>
        <p:nvSpPr>
          <p:cNvPr id="35" name="矩形 34"/>
          <p:cNvSpPr/>
          <p:nvPr/>
        </p:nvSpPr>
        <p:spPr>
          <a:xfrm>
            <a:off x="6976996" y="3552608"/>
            <a:ext cx="4525332" cy="1477328"/>
          </a:xfrm>
          <a:prstGeom prst="rect">
            <a:avLst/>
          </a:prstGeom>
        </p:spPr>
        <p:txBody>
          <a:bodyPr wrap="square">
            <a:spAutoFit/>
          </a:bodyPr>
          <a:lstStyle/>
          <a:p>
            <a:pPr>
              <a:lnSpc>
                <a:spcPct val="150000"/>
              </a:lnSpc>
            </a:pPr>
            <a:r>
              <a:rPr lang="zh-CN" altLang="en-US" sz="2000" dirty="0">
                <a:solidFill>
                  <a:schemeClr val="bg1"/>
                </a:solidFill>
                <a:latin typeface="等线" panose="02010600030101010101" pitchFamily="2" charset="-122"/>
                <a:ea typeface="等线" panose="02010600030101010101" pitchFamily="2" charset="-122"/>
              </a:rPr>
              <a:t>每</a:t>
            </a:r>
            <a:r>
              <a:rPr lang="zh-CN" altLang="en-US" sz="2000" dirty="0" smtClean="0">
                <a:solidFill>
                  <a:schemeClr val="bg1"/>
                </a:solidFill>
                <a:latin typeface="等线" panose="02010600030101010101" pitchFamily="2" charset="-122"/>
                <a:ea typeface="等线" panose="02010600030101010101" pitchFamily="2" charset="-122"/>
              </a:rPr>
              <a:t>一像素点</a:t>
            </a:r>
            <a:r>
              <a:rPr lang="zh-CN" altLang="en-US" sz="2000" dirty="0">
                <a:solidFill>
                  <a:schemeClr val="bg1"/>
                </a:solidFill>
                <a:latin typeface="等线" panose="02010600030101010101" pitchFamily="2" charset="-122"/>
                <a:ea typeface="等线" panose="02010600030101010101" pitchFamily="2" charset="-122"/>
              </a:rPr>
              <a:t>代表约</a:t>
            </a:r>
            <a:r>
              <a:rPr lang="en-US" altLang="zh-CN" sz="2000" b="1" dirty="0">
                <a:solidFill>
                  <a:schemeClr val="bg1"/>
                </a:solidFill>
                <a:latin typeface="等线" panose="02010600030101010101" pitchFamily="2" charset="-122"/>
                <a:ea typeface="等线" panose="02010600030101010101" pitchFamily="2" charset="-122"/>
              </a:rPr>
              <a:t>1</a:t>
            </a:r>
            <a:r>
              <a:rPr lang="zh-CN" altLang="en-US" sz="2000" b="1" dirty="0">
                <a:solidFill>
                  <a:schemeClr val="bg1"/>
                </a:solidFill>
                <a:latin typeface="等线" panose="02010600030101010101" pitchFamily="2" charset="-122"/>
                <a:ea typeface="等线" panose="02010600030101010101" pitchFamily="2" charset="-122"/>
              </a:rPr>
              <a:t>平方公里</a:t>
            </a:r>
            <a:r>
              <a:rPr lang="zh-CN" altLang="en-US" sz="2000" dirty="0">
                <a:solidFill>
                  <a:schemeClr val="bg1"/>
                </a:solidFill>
                <a:latin typeface="等线" panose="02010600030101010101" pitchFamily="2" charset="-122"/>
                <a:ea typeface="等线" panose="02010600030101010101" pitchFamily="2" charset="-122"/>
              </a:rPr>
              <a:t>地理</a:t>
            </a:r>
            <a:r>
              <a:rPr lang="zh-CN" altLang="en-US" sz="2000" dirty="0" smtClean="0">
                <a:solidFill>
                  <a:schemeClr val="bg1"/>
                </a:solidFill>
                <a:latin typeface="等线" panose="02010600030101010101" pitchFamily="2" charset="-122"/>
                <a:ea typeface="等线" panose="02010600030101010101" pitchFamily="2" charset="-122"/>
              </a:rPr>
              <a:t>面积</a:t>
            </a:r>
            <a:endParaRPr lang="en-US" altLang="zh-CN" sz="2000" dirty="0" smtClean="0">
              <a:solidFill>
                <a:schemeClr val="bg1"/>
              </a:solidFill>
              <a:latin typeface="等线" panose="02010600030101010101" pitchFamily="2" charset="-122"/>
              <a:ea typeface="等线" panose="02010600030101010101" pitchFamily="2" charset="-122"/>
            </a:endParaRPr>
          </a:p>
          <a:p>
            <a:pPr>
              <a:lnSpc>
                <a:spcPct val="150000"/>
              </a:lnSpc>
            </a:pPr>
            <a:r>
              <a:rPr lang="zh-CN" altLang="en-US" sz="2000" dirty="0" smtClean="0">
                <a:solidFill>
                  <a:schemeClr val="bg1"/>
                </a:solidFill>
                <a:latin typeface="等线" panose="02010600030101010101" pitchFamily="2" charset="-122"/>
                <a:ea typeface="等线" panose="02010600030101010101" pitchFamily="2" charset="-122"/>
              </a:rPr>
              <a:t>坐标上采集到的终端数量</a:t>
            </a:r>
            <a:endParaRPr lang="en-US" altLang="zh-CN" sz="2000" dirty="0" smtClean="0">
              <a:solidFill>
                <a:schemeClr val="bg1"/>
              </a:solidFill>
              <a:latin typeface="等线" panose="02010600030101010101" pitchFamily="2" charset="-122"/>
              <a:ea typeface="等线" panose="02010600030101010101" pitchFamily="2" charset="-122"/>
            </a:endParaRPr>
          </a:p>
          <a:p>
            <a:pPr>
              <a:lnSpc>
                <a:spcPct val="150000"/>
              </a:lnSpc>
            </a:pPr>
            <a:r>
              <a:rPr lang="zh-CN" altLang="en-US" sz="2000" dirty="0" smtClean="0">
                <a:solidFill>
                  <a:schemeClr val="bg1"/>
                </a:solidFill>
                <a:latin typeface="等线" panose="02010600030101010101" pitchFamily="2" charset="-122"/>
                <a:ea typeface="等线" panose="02010600030101010101" pitchFamily="2" charset="-122"/>
              </a:rPr>
              <a:t>总计</a:t>
            </a:r>
            <a:r>
              <a:rPr lang="en-US" altLang="zh-CN" sz="2000" b="1" dirty="0">
                <a:solidFill>
                  <a:schemeClr val="bg1"/>
                </a:solidFill>
                <a:latin typeface="等线" panose="02010600030101010101" pitchFamily="2" charset="-122"/>
                <a:ea typeface="等线" panose="02010600030101010101" pitchFamily="2" charset="-122"/>
              </a:rPr>
              <a:t>16950</a:t>
            </a:r>
            <a:r>
              <a:rPr lang="zh-CN" altLang="en-US" sz="2000" dirty="0">
                <a:solidFill>
                  <a:schemeClr val="bg1"/>
                </a:solidFill>
                <a:latin typeface="等线" panose="02010600030101010101" pitchFamily="2" charset="-122"/>
                <a:ea typeface="等线" panose="02010600030101010101" pitchFamily="2" charset="-122"/>
              </a:rPr>
              <a:t>个点</a:t>
            </a:r>
            <a:endParaRPr lang="en-US" altLang="zh-CN" sz="2000" dirty="0">
              <a:solidFill>
                <a:schemeClr val="bg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883171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1" name="矩形 10"/>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schemeClr val="bg1"/>
              </a:solidFill>
              <a:latin typeface="等线" panose="02010600030101010101" pitchFamily="2" charset="-122"/>
              <a:ea typeface="等线" panose="02010600030101010101" pitchFamily="2" charset="-122"/>
            </a:endParaRPr>
          </a:p>
        </p:txBody>
      </p:sp>
      <p:sp>
        <p:nvSpPr>
          <p:cNvPr id="12" name="文本框 11"/>
          <p:cNvSpPr txBox="1"/>
          <p:nvPr/>
        </p:nvSpPr>
        <p:spPr>
          <a:xfrm>
            <a:off x="680484" y="4411"/>
            <a:ext cx="3062177" cy="584775"/>
          </a:xfrm>
          <a:prstGeom prst="rect">
            <a:avLst/>
          </a:prstGeom>
          <a:noFill/>
        </p:spPr>
        <p:txBody>
          <a:bodyPr wrap="square" rtlCol="0">
            <a:spAutoFit/>
          </a:bodyPr>
          <a:lstStyle/>
          <a:p>
            <a:pPr defTabSz="914210"/>
            <a:r>
              <a:rPr lang="zh-CN" altLang="en-US" sz="3200" dirty="0" smtClean="0">
                <a:solidFill>
                  <a:schemeClr val="bg1"/>
                </a:solidFill>
                <a:latin typeface="等线" panose="02010600030101010101" pitchFamily="2" charset="-122"/>
                <a:ea typeface="等线" panose="02010600030101010101" pitchFamily="2" charset="-122"/>
              </a:rPr>
              <a:t>数据分析</a:t>
            </a:r>
            <a:endParaRPr lang="zh-CN" altLang="en-US" sz="3200" dirty="0">
              <a:solidFill>
                <a:schemeClr val="bg1"/>
              </a:solidFill>
              <a:latin typeface="等线" panose="02010600030101010101" pitchFamily="2" charset="-122"/>
              <a:ea typeface="等线" panose="02010600030101010101" pitchFamily="2" charset="-122"/>
            </a:endParaRPr>
          </a:p>
        </p:txBody>
      </p:sp>
      <p:sp>
        <p:nvSpPr>
          <p:cNvPr id="13" name="矩形 1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等线" panose="02010600030101010101" pitchFamily="2" charset="-122"/>
              <a:ea typeface="等线" panose="02010600030101010101" pitchFamily="2" charset="-122"/>
            </a:endParaRPr>
          </a:p>
        </p:txBody>
      </p:sp>
      <p:sp>
        <p:nvSpPr>
          <p:cNvPr id="14" name="文本框 13"/>
          <p:cNvSpPr txBox="1"/>
          <p:nvPr/>
        </p:nvSpPr>
        <p:spPr>
          <a:xfrm>
            <a:off x="-2" y="-12462"/>
            <a:ext cx="680485" cy="584775"/>
          </a:xfrm>
          <a:prstGeom prst="rect">
            <a:avLst/>
          </a:prstGeom>
          <a:noFill/>
        </p:spPr>
        <p:txBody>
          <a:bodyPr wrap="square" rtlCol="0">
            <a:spAutoFit/>
          </a:bodyPr>
          <a:lstStyle/>
          <a:p>
            <a:pPr algn="ctr" defTabSz="914210"/>
            <a:r>
              <a:rPr lang="en-US" altLang="zh-CN" sz="3200" smtClean="0">
                <a:solidFill>
                  <a:schemeClr val="bg1"/>
                </a:solidFill>
                <a:latin typeface="等线" panose="02010600030101010101" pitchFamily="2" charset="-122"/>
                <a:ea typeface="等线" panose="02010600030101010101" pitchFamily="2" charset="-122"/>
              </a:rPr>
              <a:t>02</a:t>
            </a:r>
            <a:endParaRPr lang="zh-CN" altLang="en-US" sz="3200">
              <a:solidFill>
                <a:schemeClr val="bg1"/>
              </a:solidFill>
              <a:latin typeface="等线" panose="02010600030101010101" pitchFamily="2" charset="-122"/>
              <a:ea typeface="等线" panose="02010600030101010101" pitchFamily="2" charset="-122"/>
            </a:endParaRPr>
          </a:p>
        </p:txBody>
      </p:sp>
      <p:pic>
        <p:nvPicPr>
          <p:cNvPr id="15" name="图片 14"/>
          <p:cNvPicPr>
            <a:picLocks noChangeAspect="1"/>
          </p:cNvPicPr>
          <p:nvPr/>
        </p:nvPicPr>
        <p:blipFill rotWithShape="1">
          <a:blip r:embed="rId4"/>
          <a:srcRect l="5906" t="2982" r="3743" b="5032"/>
          <a:stretch/>
        </p:blipFill>
        <p:spPr>
          <a:xfrm>
            <a:off x="576197" y="1675091"/>
            <a:ext cx="5361139" cy="4418226"/>
          </a:xfrm>
          <a:prstGeom prst="rect">
            <a:avLst/>
          </a:prstGeom>
        </p:spPr>
      </p:pic>
      <p:pic>
        <p:nvPicPr>
          <p:cNvPr id="16" name="图片 15"/>
          <p:cNvPicPr>
            <a:picLocks noChangeAspect="1"/>
          </p:cNvPicPr>
          <p:nvPr/>
        </p:nvPicPr>
        <p:blipFill>
          <a:blip r:embed="rId5"/>
          <a:stretch>
            <a:fillRect/>
          </a:stretch>
        </p:blipFill>
        <p:spPr>
          <a:xfrm>
            <a:off x="6208734" y="1753081"/>
            <a:ext cx="5786178" cy="4262246"/>
          </a:xfrm>
          <a:prstGeom prst="rect">
            <a:avLst/>
          </a:prstGeom>
        </p:spPr>
      </p:pic>
      <p:sp>
        <p:nvSpPr>
          <p:cNvPr id="17" name="文本框 16"/>
          <p:cNvSpPr txBox="1"/>
          <p:nvPr/>
        </p:nvSpPr>
        <p:spPr>
          <a:xfrm>
            <a:off x="4528868" y="540245"/>
            <a:ext cx="3134264"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地图对比</a:t>
            </a:r>
            <a:endParaRPr lang="zh-CN" altLang="en-US" sz="3600" dirty="0">
              <a:solidFill>
                <a:schemeClr val="bg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067007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2" name="文本框 21"/>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数据分析</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5" name="文本框 24"/>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cs typeface="+mn-cs"/>
              </a:rPr>
              <a:t>02</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9" name="文本框 28"/>
          <p:cNvSpPr txBox="1"/>
          <p:nvPr/>
        </p:nvSpPr>
        <p:spPr>
          <a:xfrm>
            <a:off x="4250658" y="546148"/>
            <a:ext cx="369068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日定位数据分析</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 name="文本框 1"/>
          <p:cNvSpPr txBox="1"/>
          <p:nvPr/>
        </p:nvSpPr>
        <p:spPr>
          <a:xfrm>
            <a:off x="8427991" y="4395541"/>
            <a:ext cx="36980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08/14 (Monday)</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 name="文本框 8"/>
          <p:cNvSpPr txBox="1"/>
          <p:nvPr/>
        </p:nvSpPr>
        <p:spPr>
          <a:xfrm>
            <a:off x="9170965" y="5050134"/>
            <a:ext cx="231445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00:00 ~ 24:00</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4" name="组合 3"/>
          <p:cNvGrpSpPr/>
          <p:nvPr/>
        </p:nvGrpSpPr>
        <p:grpSpPr>
          <a:xfrm>
            <a:off x="357827" y="1720263"/>
            <a:ext cx="7952159" cy="4422186"/>
            <a:chOff x="357827" y="1720263"/>
            <a:chExt cx="7952159" cy="4422186"/>
          </a:xfrm>
        </p:grpSpPr>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832" y="1720263"/>
              <a:ext cx="7834154" cy="4422186"/>
            </a:xfrm>
            <a:prstGeom prst="rect">
              <a:avLst/>
            </a:prstGeom>
          </p:spPr>
        </p:pic>
        <p:sp>
          <p:nvSpPr>
            <p:cNvPr id="3" name="文本框 2"/>
            <p:cNvSpPr txBox="1"/>
            <p:nvPr/>
          </p:nvSpPr>
          <p:spPr>
            <a:xfrm>
              <a:off x="3978089" y="5742339"/>
              <a:ext cx="110155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小时</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1" name="文本框 10"/>
            <p:cNvSpPr txBox="1"/>
            <p:nvPr/>
          </p:nvSpPr>
          <p:spPr>
            <a:xfrm>
              <a:off x="357827" y="1859307"/>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定位终端数</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sp>
        <p:nvSpPr>
          <p:cNvPr id="12" name="文本框 11"/>
          <p:cNvSpPr txBox="1"/>
          <p:nvPr/>
        </p:nvSpPr>
        <p:spPr>
          <a:xfrm>
            <a:off x="8464387" y="2612966"/>
            <a:ext cx="3727613" cy="1107996"/>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珠海市 </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地理坐标上 </a:t>
            </a:r>
            <a:endPar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一</a:t>
            </a:r>
            <a:r>
              <a:rPr lang="zh-CN" altLang="en-US" sz="2000" dirty="0">
                <a:solidFill>
                  <a:prstClr val="white"/>
                </a:solidFill>
                <a:latin typeface="等线" panose="02010600030101010101" pitchFamily="2" charset="-122"/>
                <a:ea typeface="等线" panose="02010600030101010101" pitchFamily="2" charset="-122"/>
              </a:rPr>
              <a:t>天</a:t>
            </a: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24</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小时定位终端数 </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38452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latin typeface="等线" panose="02010600030101010101" pitchFamily="2" charset="-122"/>
              <a:ea typeface="等线" panose="02010600030101010101" pitchFamily="2" charset="-122"/>
            </a:endParaRPr>
          </a:p>
        </p:txBody>
      </p:sp>
      <p:sp>
        <p:nvSpPr>
          <p:cNvPr id="22" name="文本框 21"/>
          <p:cNvSpPr txBox="1"/>
          <p:nvPr/>
        </p:nvSpPr>
        <p:spPr>
          <a:xfrm>
            <a:off x="680484" y="4411"/>
            <a:ext cx="3062177" cy="584775"/>
          </a:xfrm>
          <a:prstGeom prst="rect">
            <a:avLst/>
          </a:prstGeom>
          <a:noFill/>
        </p:spPr>
        <p:txBody>
          <a:bodyPr wrap="square" rtlCol="0">
            <a:spAutoFit/>
          </a:bodyPr>
          <a:lstStyle/>
          <a:p>
            <a:pPr defTabSz="914210"/>
            <a:r>
              <a:rPr lang="zh-CN" altLang="en-US" sz="3200" dirty="0" smtClean="0">
                <a:solidFill>
                  <a:prstClr val="white"/>
                </a:solidFill>
                <a:latin typeface="等线" panose="02010600030101010101" pitchFamily="2" charset="-122"/>
                <a:ea typeface="等线" panose="02010600030101010101" pitchFamily="2" charset="-122"/>
              </a:rPr>
              <a:t>数据分析</a:t>
            </a:r>
            <a:endParaRPr lang="zh-CN" altLang="en-US" sz="3200" dirty="0">
              <a:solidFill>
                <a:prstClr val="white"/>
              </a:solidFill>
              <a:latin typeface="等线" panose="02010600030101010101" pitchFamily="2" charset="-122"/>
              <a:ea typeface="等线" panose="02010600030101010101" pitchFamily="2" charset="-122"/>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25" name="文本框 24"/>
          <p:cNvSpPr txBox="1"/>
          <p:nvPr/>
        </p:nvSpPr>
        <p:spPr>
          <a:xfrm>
            <a:off x="-2" y="-12462"/>
            <a:ext cx="680485" cy="584775"/>
          </a:xfrm>
          <a:prstGeom prst="rect">
            <a:avLst/>
          </a:prstGeom>
          <a:noFill/>
        </p:spPr>
        <p:txBody>
          <a:bodyPr wrap="square" rtlCol="0">
            <a:spAutoFit/>
          </a:bodyPr>
          <a:lstStyle/>
          <a:p>
            <a:pPr algn="ctr" defTabSz="914210"/>
            <a:r>
              <a:rPr lang="en-US" altLang="zh-CN" sz="3200" smtClean="0">
                <a:solidFill>
                  <a:prstClr val="white"/>
                </a:solidFill>
                <a:latin typeface="等线" panose="02010600030101010101" pitchFamily="2" charset="-122"/>
                <a:ea typeface="等线" panose="02010600030101010101" pitchFamily="2" charset="-122"/>
              </a:rPr>
              <a:t>02</a:t>
            </a:r>
            <a:endParaRPr lang="zh-CN" altLang="en-US" sz="3200">
              <a:solidFill>
                <a:prstClr val="white"/>
              </a:solidFill>
              <a:latin typeface="等线" panose="02010600030101010101" pitchFamily="2" charset="-122"/>
              <a:ea typeface="等线" panose="02010600030101010101" pitchFamily="2" charset="-122"/>
            </a:endParaRPr>
          </a:p>
        </p:txBody>
      </p:sp>
      <p:sp>
        <p:nvSpPr>
          <p:cNvPr id="29" name="文本框 28"/>
          <p:cNvSpPr txBox="1"/>
          <p:nvPr/>
        </p:nvSpPr>
        <p:spPr>
          <a:xfrm>
            <a:off x="4392909" y="546148"/>
            <a:ext cx="3610297"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周定位数据分析</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2" name="文本框 1"/>
          <p:cNvSpPr txBox="1"/>
          <p:nvPr/>
        </p:nvSpPr>
        <p:spPr>
          <a:xfrm>
            <a:off x="8494000" y="3866387"/>
            <a:ext cx="3698000" cy="400110"/>
          </a:xfrm>
          <a:prstGeom prst="rect">
            <a:avLst/>
          </a:prstGeom>
          <a:noFill/>
        </p:spPr>
        <p:txBody>
          <a:bodyPr wrap="square" rtlCol="0">
            <a:spAutoFit/>
          </a:bodyPr>
          <a:lstStyle/>
          <a:p>
            <a:pPr algn="ctr"/>
            <a:r>
              <a:rPr lang="en-US" altLang="zh-CN" sz="2000" dirty="0" smtClean="0">
                <a:solidFill>
                  <a:schemeClr val="bg1"/>
                </a:solidFill>
                <a:latin typeface="等线" panose="02010600030101010101" pitchFamily="2" charset="-122"/>
                <a:ea typeface="等线" panose="02010600030101010101" pitchFamily="2" charset="-122"/>
              </a:rPr>
              <a:t>08/14 (Mon) </a:t>
            </a:r>
            <a:r>
              <a:rPr lang="en-US" altLang="zh-CN" sz="2000" dirty="0">
                <a:solidFill>
                  <a:schemeClr val="bg1"/>
                </a:solidFill>
                <a:latin typeface="等线" panose="02010600030101010101" pitchFamily="2" charset="-122"/>
                <a:ea typeface="等线" panose="02010600030101010101" pitchFamily="2" charset="-122"/>
              </a:rPr>
              <a:t>~</a:t>
            </a:r>
            <a:r>
              <a:rPr lang="en-US" altLang="zh-CN" sz="2000" dirty="0" smtClean="0">
                <a:solidFill>
                  <a:schemeClr val="bg1"/>
                </a:solidFill>
                <a:latin typeface="等线" panose="02010600030101010101" pitchFamily="2" charset="-122"/>
                <a:ea typeface="等线" panose="02010600030101010101" pitchFamily="2" charset="-122"/>
              </a:rPr>
              <a:t> 08/20 (Sun)</a:t>
            </a:r>
            <a:endParaRPr lang="zh-CN" altLang="en-US" sz="2000" dirty="0">
              <a:solidFill>
                <a:schemeClr val="bg1"/>
              </a:solidFill>
              <a:latin typeface="等线" panose="02010600030101010101" pitchFamily="2" charset="-122"/>
              <a:ea typeface="等线" panose="02010600030101010101" pitchFamily="2" charset="-122"/>
            </a:endParaRPr>
          </a:p>
        </p:txBody>
      </p:sp>
      <p:sp>
        <p:nvSpPr>
          <p:cNvPr id="9" name="文本框 8"/>
          <p:cNvSpPr txBox="1"/>
          <p:nvPr/>
        </p:nvSpPr>
        <p:spPr>
          <a:xfrm>
            <a:off x="9236974" y="4460190"/>
            <a:ext cx="2314455" cy="400110"/>
          </a:xfrm>
          <a:prstGeom prst="rect">
            <a:avLst/>
          </a:prstGeom>
          <a:noFill/>
        </p:spPr>
        <p:txBody>
          <a:bodyPr wrap="square" rtlCol="0">
            <a:spAutoFit/>
          </a:bodyPr>
          <a:lstStyle/>
          <a:p>
            <a:pPr algn="ctr"/>
            <a:r>
              <a:rPr lang="en-US" altLang="zh-CN" sz="2000" dirty="0" smtClean="0">
                <a:solidFill>
                  <a:schemeClr val="bg1"/>
                </a:solidFill>
                <a:latin typeface="等线" panose="02010600030101010101" pitchFamily="2" charset="-122"/>
                <a:ea typeface="等线" panose="02010600030101010101" pitchFamily="2" charset="-122"/>
              </a:rPr>
              <a:t>00:00 ~ 24:00</a:t>
            </a:r>
            <a:endParaRPr lang="zh-CN" altLang="en-US" sz="2000" dirty="0">
              <a:solidFill>
                <a:schemeClr val="bg1"/>
              </a:solidFill>
              <a:latin typeface="等线" panose="02010600030101010101" pitchFamily="2" charset="-122"/>
              <a:ea typeface="等线" panose="02010600030101010101" pitchFamily="2" charset="-122"/>
            </a:endParaRPr>
          </a:p>
        </p:txBody>
      </p:sp>
      <p:sp>
        <p:nvSpPr>
          <p:cNvPr id="12" name="文本框 11"/>
          <p:cNvSpPr txBox="1"/>
          <p:nvPr/>
        </p:nvSpPr>
        <p:spPr>
          <a:xfrm>
            <a:off x="8464387" y="2612966"/>
            <a:ext cx="3727613" cy="1015663"/>
          </a:xfrm>
          <a:prstGeom prst="rect">
            <a:avLst/>
          </a:prstGeom>
          <a:noFill/>
        </p:spPr>
        <p:txBody>
          <a:bodyPr wrap="square" rtlCol="0">
            <a:spAutoFit/>
          </a:bodyPr>
          <a:lstStyle/>
          <a:p>
            <a:pPr algn="ctr">
              <a:lnSpc>
                <a:spcPct val="150000"/>
              </a:lnSpc>
            </a:pPr>
            <a:r>
              <a:rPr lang="en-US" altLang="zh-CN" sz="2000" dirty="0" smtClean="0">
                <a:solidFill>
                  <a:schemeClr val="bg1"/>
                </a:solidFill>
                <a:latin typeface="等线" panose="02010600030101010101" pitchFamily="2" charset="-122"/>
                <a:ea typeface="等线" panose="02010600030101010101" pitchFamily="2" charset="-122"/>
              </a:rPr>
              <a:t>※ </a:t>
            </a:r>
            <a:r>
              <a:rPr lang="zh-CN" altLang="en-US" sz="2000" dirty="0" smtClean="0">
                <a:solidFill>
                  <a:schemeClr val="bg1"/>
                </a:solidFill>
                <a:latin typeface="等线" panose="02010600030101010101" pitchFamily="2" charset="-122"/>
                <a:ea typeface="等线" panose="02010600030101010101" pitchFamily="2" charset="-122"/>
              </a:rPr>
              <a:t>珠海市 地理坐标上 </a:t>
            </a:r>
            <a:endParaRPr lang="en-US" altLang="zh-CN" sz="2000" dirty="0" smtClean="0">
              <a:solidFill>
                <a:schemeClr val="bg1"/>
              </a:solidFill>
              <a:latin typeface="等线" panose="02010600030101010101" pitchFamily="2" charset="-122"/>
              <a:ea typeface="等线" panose="02010600030101010101" pitchFamily="2" charset="-122"/>
            </a:endParaRPr>
          </a:p>
          <a:p>
            <a:pPr algn="ctr">
              <a:lnSpc>
                <a:spcPct val="150000"/>
              </a:lnSpc>
            </a:pPr>
            <a:r>
              <a:rPr lang="zh-CN" altLang="en-US" sz="2000" dirty="0" smtClean="0">
                <a:solidFill>
                  <a:schemeClr val="bg1"/>
                </a:solidFill>
                <a:latin typeface="等线" panose="02010600030101010101" pitchFamily="2" charset="-122"/>
                <a:ea typeface="等线" panose="02010600030101010101" pitchFamily="2" charset="-122"/>
              </a:rPr>
              <a:t>一周</a:t>
            </a:r>
            <a:r>
              <a:rPr lang="en-US" altLang="zh-CN" sz="2000" dirty="0" smtClean="0">
                <a:solidFill>
                  <a:schemeClr val="bg1"/>
                </a:solidFill>
                <a:latin typeface="等线" panose="02010600030101010101" pitchFamily="2" charset="-122"/>
                <a:ea typeface="等线" panose="02010600030101010101" pitchFamily="2" charset="-122"/>
              </a:rPr>
              <a:t>24</a:t>
            </a:r>
            <a:r>
              <a:rPr lang="zh-CN" altLang="en-US" sz="2000" dirty="0" smtClean="0">
                <a:solidFill>
                  <a:schemeClr val="bg1"/>
                </a:solidFill>
                <a:latin typeface="等线" panose="02010600030101010101" pitchFamily="2" charset="-122"/>
                <a:ea typeface="等线" panose="02010600030101010101" pitchFamily="2" charset="-122"/>
              </a:rPr>
              <a:t>小时定位终端数 </a:t>
            </a:r>
            <a:endParaRPr lang="zh-CN" altLang="en-US" sz="2000" dirty="0">
              <a:solidFill>
                <a:schemeClr val="bg1"/>
              </a:solidFill>
              <a:latin typeface="等线" panose="02010600030101010101" pitchFamily="2" charset="-122"/>
              <a:ea typeface="等线" panose="02010600030101010101" pitchFamily="2" charset="-122"/>
            </a:endParaRPr>
          </a:p>
        </p:txBody>
      </p:sp>
      <p:sp>
        <p:nvSpPr>
          <p:cNvPr id="13" name="文本框 12"/>
          <p:cNvSpPr txBox="1"/>
          <p:nvPr/>
        </p:nvSpPr>
        <p:spPr>
          <a:xfrm>
            <a:off x="8545201" y="5144573"/>
            <a:ext cx="3698000" cy="400110"/>
          </a:xfrm>
          <a:prstGeom prst="rect">
            <a:avLst/>
          </a:prstGeom>
          <a:noFill/>
        </p:spPr>
        <p:txBody>
          <a:bodyPr wrap="square" rtlCol="0">
            <a:spAutoFit/>
          </a:bodyPr>
          <a:lstStyle/>
          <a:p>
            <a:pPr algn="ctr"/>
            <a:r>
              <a:rPr lang="zh-CN" altLang="en-US" sz="2000" dirty="0" smtClean="0">
                <a:solidFill>
                  <a:schemeClr val="bg1"/>
                </a:solidFill>
                <a:latin typeface="等线" panose="02010600030101010101" pitchFamily="2" charset="-122"/>
                <a:ea typeface="等线" panose="02010600030101010101" pitchFamily="2" charset="-122"/>
              </a:rPr>
              <a:t>每日变化幅度大致相同</a:t>
            </a:r>
            <a:endParaRPr lang="zh-CN" altLang="en-US" sz="2000" dirty="0">
              <a:solidFill>
                <a:schemeClr val="bg1"/>
              </a:solidFill>
              <a:latin typeface="等线" panose="02010600030101010101" pitchFamily="2" charset="-122"/>
              <a:ea typeface="等线" panose="02010600030101010101" pitchFamily="2" charset="-122"/>
            </a:endParaRPr>
          </a:p>
        </p:txBody>
      </p:sp>
      <p:grpSp>
        <p:nvGrpSpPr>
          <p:cNvPr id="4" name="组合 3"/>
          <p:cNvGrpSpPr/>
          <p:nvPr/>
        </p:nvGrpSpPr>
        <p:grpSpPr>
          <a:xfrm>
            <a:off x="357827" y="1630104"/>
            <a:ext cx="7952159" cy="4602505"/>
            <a:chOff x="357827" y="1630104"/>
            <a:chExt cx="7952159" cy="4602505"/>
          </a:xfrm>
        </p:grpSpPr>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832" y="1630104"/>
              <a:ext cx="7834154" cy="4602505"/>
            </a:xfrm>
            <a:prstGeom prst="rect">
              <a:avLst/>
            </a:prstGeom>
          </p:spPr>
        </p:pic>
        <p:sp>
          <p:nvSpPr>
            <p:cNvPr id="3" name="文本框 2"/>
            <p:cNvSpPr txBox="1"/>
            <p:nvPr/>
          </p:nvSpPr>
          <p:spPr>
            <a:xfrm>
              <a:off x="3978089" y="5798407"/>
              <a:ext cx="1101558" cy="400110"/>
            </a:xfrm>
            <a:prstGeom prst="rect">
              <a:avLst/>
            </a:prstGeom>
            <a:noFill/>
          </p:spPr>
          <p:txBody>
            <a:bodyPr wrap="square" rtlCol="0">
              <a:spAutoFit/>
            </a:bodyPr>
            <a:lstStyle/>
            <a:p>
              <a:pPr algn="ctr"/>
              <a:r>
                <a:rPr lang="zh-CN" altLang="en-US" sz="2000" dirty="0" smtClean="0">
                  <a:latin typeface="等线" panose="02010600030101010101" pitchFamily="2" charset="-122"/>
                  <a:ea typeface="等线" panose="02010600030101010101" pitchFamily="2" charset="-122"/>
                </a:rPr>
                <a:t>小时</a:t>
              </a:r>
              <a:endParaRPr lang="zh-CN" altLang="en-US" sz="2000" dirty="0">
                <a:latin typeface="等线" panose="02010600030101010101" pitchFamily="2" charset="-122"/>
                <a:ea typeface="等线" panose="02010600030101010101" pitchFamily="2" charset="-122"/>
              </a:endParaRPr>
            </a:p>
          </p:txBody>
        </p:sp>
        <p:sp>
          <p:nvSpPr>
            <p:cNvPr id="11" name="文本框 10"/>
            <p:cNvSpPr txBox="1"/>
            <p:nvPr/>
          </p:nvSpPr>
          <p:spPr>
            <a:xfrm>
              <a:off x="357827" y="1929645"/>
              <a:ext cx="1591133" cy="400110"/>
            </a:xfrm>
            <a:prstGeom prst="rect">
              <a:avLst/>
            </a:prstGeom>
            <a:noFill/>
          </p:spPr>
          <p:txBody>
            <a:bodyPr wrap="square" rtlCol="0">
              <a:spAutoFit/>
            </a:bodyPr>
            <a:lstStyle/>
            <a:p>
              <a:pPr algn="ctr"/>
              <a:r>
                <a:rPr lang="zh-CN" altLang="en-US" sz="2000" dirty="0" smtClean="0">
                  <a:latin typeface="等线" panose="02010600030101010101" pitchFamily="2" charset="-122"/>
                  <a:ea typeface="等线" panose="02010600030101010101" pitchFamily="2" charset="-122"/>
                </a:rPr>
                <a:t>定位终端数</a:t>
              </a:r>
              <a:endParaRPr lang="zh-CN" altLang="en-US" sz="2000" dirty="0">
                <a:latin typeface="等线" panose="02010600030101010101" pitchFamily="2" charset="-122"/>
                <a:ea typeface="等线" panose="02010600030101010101" pitchFamily="2" charset="-122"/>
              </a:endParaRPr>
            </a:p>
          </p:txBody>
        </p:sp>
      </p:grpSp>
    </p:spTree>
    <p:extLst>
      <p:ext uri="{BB962C8B-B14F-4D97-AF65-F5344CB8AC3E}">
        <p14:creationId xmlns:p14="http://schemas.microsoft.com/office/powerpoint/2010/main" val="162397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1691</TotalTime>
  <Words>1868</Words>
  <Application>Microsoft Office PowerPoint</Application>
  <PresentationFormat>宽屏</PresentationFormat>
  <Paragraphs>382</Paragraphs>
  <Slides>45</Slides>
  <Notes>32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45</vt:i4>
      </vt:variant>
    </vt:vector>
  </HeadingPairs>
  <TitlesOfParts>
    <vt:vector size="53" baseType="lpstr">
      <vt:lpstr>等线</vt:lpstr>
      <vt:lpstr>汉仪菱心体简</vt:lpstr>
      <vt:lpstr>宋体</vt:lpstr>
      <vt:lpstr>微软雅黑</vt:lpstr>
      <vt:lpstr>Arial</vt:lpstr>
      <vt:lpstr>Calibri</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hai liu</dc:creator>
  <cp:lastModifiedBy>LIN WENDING</cp:lastModifiedBy>
  <cp:revision>162</cp:revision>
  <dcterms:created xsi:type="dcterms:W3CDTF">2015-05-28T03:50:52Z</dcterms:created>
  <dcterms:modified xsi:type="dcterms:W3CDTF">2018-05-29T03:02:13Z</dcterms:modified>
</cp:coreProperties>
</file>